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8288000" cy="10287000"/>
  <p:notesSz cx="6858000" cy="9144000"/>
  <p:embeddedFontLst>
    <p:embeddedFont>
      <p:font typeface="Arial Unicode" panose="020B0604020202020204" charset="-128"/>
      <p:regular r:id="rId28"/>
    </p:embeddedFont>
    <p:embeddedFont>
      <p:font typeface="Alegreya" panose="020B0604020202020204" charset="0"/>
      <p:regular r:id="rId29"/>
    </p:embeddedFont>
    <p:embeddedFont>
      <p:font typeface="Alegreya Bold" panose="020B0604020202020204" charset="0"/>
      <p:regular r:id="rId30"/>
    </p:embeddedFont>
    <p:embeddedFont>
      <p:font typeface="Bobby Jones"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3.fntdata"/><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ang Khang" userId="7da082c24ba7c4d7" providerId="LiveId" clId="{150A9FF8-D42F-45F2-896E-6034FC4BCB04}"/>
    <pc:docChg chg="undo custSel modSld">
      <pc:chgData name="Khang Khang" userId="7da082c24ba7c4d7" providerId="LiveId" clId="{150A9FF8-D42F-45F2-896E-6034FC4BCB04}" dt="2025-09-25T13:06:40.938" v="14" actId="1076"/>
      <pc:docMkLst>
        <pc:docMk/>
      </pc:docMkLst>
      <pc:sldChg chg="modSp mod">
        <pc:chgData name="Khang Khang" userId="7da082c24ba7c4d7" providerId="LiveId" clId="{150A9FF8-D42F-45F2-896E-6034FC4BCB04}" dt="2025-09-25T13:06:40.938" v="14" actId="1076"/>
        <pc:sldMkLst>
          <pc:docMk/>
          <pc:sldMk cId="0" sldId="258"/>
        </pc:sldMkLst>
        <pc:spChg chg="mod">
          <ac:chgData name="Khang Khang" userId="7da082c24ba7c4d7" providerId="LiveId" clId="{150A9FF8-D42F-45F2-896E-6034FC4BCB04}" dt="2025-09-25T13:05:14.889" v="9" actId="1076"/>
          <ac:spMkLst>
            <pc:docMk/>
            <pc:sldMk cId="0" sldId="258"/>
            <ac:spMk id="11" creationId="{00000000-0000-0000-0000-000000000000}"/>
          </ac:spMkLst>
        </pc:spChg>
        <pc:spChg chg="mod">
          <ac:chgData name="Khang Khang" userId="7da082c24ba7c4d7" providerId="LiveId" clId="{150A9FF8-D42F-45F2-896E-6034FC4BCB04}" dt="2025-09-25T13:06:40.938" v="14" actId="1076"/>
          <ac:spMkLst>
            <pc:docMk/>
            <pc:sldMk cId="0" sldId="258"/>
            <ac:spMk id="12" creationId="{00000000-0000-0000-0000-000000000000}"/>
          </ac:spMkLst>
        </pc:spChg>
        <pc:spChg chg="mod">
          <ac:chgData name="Khang Khang" userId="7da082c24ba7c4d7" providerId="LiveId" clId="{150A9FF8-D42F-45F2-896E-6034FC4BCB04}" dt="2025-09-25T13:05:12.410" v="8" actId="1076"/>
          <ac:spMkLst>
            <pc:docMk/>
            <pc:sldMk cId="0" sldId="258"/>
            <ac:spMk id="17" creationId="{00000000-0000-0000-0000-000000000000}"/>
          </ac:spMkLst>
        </pc:spChg>
      </pc:sldChg>
      <pc:sldChg chg="modSp mod">
        <pc:chgData name="Khang Khang" userId="7da082c24ba7c4d7" providerId="LiveId" clId="{150A9FF8-D42F-45F2-896E-6034FC4BCB04}" dt="2025-09-25T13:05:04.786" v="7" actId="1076"/>
        <pc:sldMkLst>
          <pc:docMk/>
          <pc:sldMk cId="0" sldId="260"/>
        </pc:sldMkLst>
        <pc:spChg chg="mod">
          <ac:chgData name="Khang Khang" userId="7da082c24ba7c4d7" providerId="LiveId" clId="{150A9FF8-D42F-45F2-896E-6034FC4BCB04}" dt="2025-09-25T13:04:58.794" v="6" actId="1076"/>
          <ac:spMkLst>
            <pc:docMk/>
            <pc:sldMk cId="0" sldId="260"/>
            <ac:spMk id="2" creationId="{00000000-0000-0000-0000-000000000000}"/>
          </ac:spMkLst>
        </pc:spChg>
        <pc:spChg chg="mod">
          <ac:chgData name="Khang Khang" userId="7da082c24ba7c4d7" providerId="LiveId" clId="{150A9FF8-D42F-45F2-896E-6034FC4BCB04}" dt="2025-09-25T13:05:04.786" v="7" actId="1076"/>
          <ac:spMkLst>
            <pc:docMk/>
            <pc:sldMk cId="0" sldId="260"/>
            <ac:spMk id="5" creationId="{00000000-0000-0000-0000-000000000000}"/>
          </ac:spMkLst>
        </pc:spChg>
        <pc:grpChg chg="mod">
          <ac:chgData name="Khang Khang" userId="7da082c24ba7c4d7" providerId="LiveId" clId="{150A9FF8-D42F-45F2-896E-6034FC4BCB04}" dt="2025-09-25T13:04:56.678" v="4" actId="1076"/>
          <ac:grpSpMkLst>
            <pc:docMk/>
            <pc:sldMk cId="0" sldId="260"/>
            <ac:grpSpMk id="3" creationId="{00000000-0000-0000-0000-000000000000}"/>
          </ac:grpSpMkLst>
        </pc:grpChg>
      </pc:sldChg>
      <pc:sldChg chg="modSp mod">
        <pc:chgData name="Khang Khang" userId="7da082c24ba7c4d7" providerId="LiveId" clId="{150A9FF8-D42F-45F2-896E-6034FC4BCB04}" dt="2025-09-25T13:04:47.672" v="0" actId="1076"/>
        <pc:sldMkLst>
          <pc:docMk/>
          <pc:sldMk cId="0" sldId="261"/>
        </pc:sldMkLst>
        <pc:spChg chg="mod">
          <ac:chgData name="Khang Khang" userId="7da082c24ba7c4d7" providerId="LiveId" clId="{150A9FF8-D42F-45F2-896E-6034FC4BCB04}" dt="2025-09-25T13:04:47.672" v="0" actId="1076"/>
          <ac:spMkLst>
            <pc:docMk/>
            <pc:sldMk cId="0" sldId="261"/>
            <ac:spMk id="5" creationId="{00000000-0000-0000-0000-000000000000}"/>
          </ac:spMkLst>
        </pc:spChg>
      </pc:sldChg>
      <pc:sldChg chg="modSp mod">
        <pc:chgData name="Khang Khang" userId="7da082c24ba7c4d7" providerId="LiveId" clId="{150A9FF8-D42F-45F2-896E-6034FC4BCB04}" dt="2025-09-25T13:06:33.355" v="13" actId="1076"/>
        <pc:sldMkLst>
          <pc:docMk/>
          <pc:sldMk cId="0" sldId="262"/>
        </pc:sldMkLst>
        <pc:spChg chg="mod">
          <ac:chgData name="Khang Khang" userId="7da082c24ba7c4d7" providerId="LiveId" clId="{150A9FF8-D42F-45F2-896E-6034FC4BCB04}" dt="2025-09-25T13:06:33.355" v="13" actId="1076"/>
          <ac:spMkLst>
            <pc:docMk/>
            <pc:sldMk cId="0" sldId="262"/>
            <ac:spMk id="10" creationId="{00000000-0000-0000-0000-000000000000}"/>
          </ac:spMkLst>
        </pc:spChg>
      </pc:sldChg>
      <pc:sldChg chg="modSp mod">
        <pc:chgData name="Khang Khang" userId="7da082c24ba7c4d7" providerId="LiveId" clId="{150A9FF8-D42F-45F2-896E-6034FC4BCB04}" dt="2025-09-25T13:06:17.802" v="11" actId="1076"/>
        <pc:sldMkLst>
          <pc:docMk/>
          <pc:sldMk cId="0" sldId="265"/>
        </pc:sldMkLst>
        <pc:spChg chg="mod">
          <ac:chgData name="Khang Khang" userId="7da082c24ba7c4d7" providerId="LiveId" clId="{150A9FF8-D42F-45F2-896E-6034FC4BCB04}" dt="2025-09-25T13:06:17.802" v="11" actId="1076"/>
          <ac:spMkLst>
            <pc:docMk/>
            <pc:sldMk cId="0" sldId="265"/>
            <ac:spMk id="6" creationId="{00000000-0000-0000-0000-000000000000}"/>
          </ac:spMkLst>
        </pc:spChg>
      </pc:sldChg>
      <pc:sldChg chg="modSp mod">
        <pc:chgData name="Khang Khang" userId="7da082c24ba7c4d7" providerId="LiveId" clId="{150A9FF8-D42F-45F2-896E-6034FC4BCB04}" dt="2025-09-25T13:05:46.345" v="10" actId="20577"/>
        <pc:sldMkLst>
          <pc:docMk/>
          <pc:sldMk cId="0" sldId="281"/>
        </pc:sldMkLst>
        <pc:spChg chg="mod">
          <ac:chgData name="Khang Khang" userId="7da082c24ba7c4d7" providerId="LiveId" clId="{150A9FF8-D42F-45F2-896E-6034FC4BCB04}" dt="2025-09-25T13:05:46.345" v="10" actId="20577"/>
          <ac:spMkLst>
            <pc:docMk/>
            <pc:sldMk cId="0" sldId="281"/>
            <ac:spMk id="3"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25/09/2025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25/09/2025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136097" y="1235571"/>
            <a:ext cx="18560194" cy="6511578"/>
          </a:xfrm>
          <a:prstGeom prst="rect">
            <a:avLst/>
          </a:prstGeom>
        </p:spPr>
        <p:txBody>
          <a:bodyPr lIns="0" tIns="0" rIns="0" bIns="0" rtlCol="0" anchor="t">
            <a:spAutoFit/>
          </a:bodyPr>
          <a:lstStyle/>
          <a:p>
            <a:pPr algn="ctr">
              <a:lnSpc>
                <a:spcPts val="17554"/>
              </a:lnSpc>
            </a:pPr>
            <a:r>
              <a:rPr lang="en-US" sz="12538">
                <a:solidFill>
                  <a:srgbClr val="000000"/>
                </a:solidFill>
                <a:latin typeface="Bobby Jones"/>
                <a:ea typeface="Bobby Jones"/>
                <a:cs typeface="Bobby Jones"/>
                <a:sym typeface="Bobby Jones"/>
              </a:rPr>
              <a:t>PHÂN TÍCH KHÁM PHÁ</a:t>
            </a:r>
          </a:p>
          <a:p>
            <a:pPr algn="ctr">
              <a:lnSpc>
                <a:spcPts val="17554"/>
              </a:lnSpc>
            </a:pPr>
            <a:r>
              <a:rPr lang="en-US" sz="12538">
                <a:solidFill>
                  <a:srgbClr val="000000"/>
                </a:solidFill>
                <a:latin typeface="Bobby Jones"/>
                <a:ea typeface="Bobby Jones"/>
                <a:cs typeface="Bobby Jones"/>
                <a:sym typeface="Bobby Jones"/>
              </a:rPr>
              <a:t>VỀ BỆNH ĐÁI THÁO ĐƯỜNG</a:t>
            </a:r>
          </a:p>
          <a:p>
            <a:pPr algn="ctr">
              <a:lnSpc>
                <a:spcPts val="16434"/>
              </a:lnSpc>
            </a:pPr>
            <a:endParaRPr lang="en-US" sz="12538">
              <a:solidFill>
                <a:srgbClr val="000000"/>
              </a:solidFill>
              <a:latin typeface="Bobby Jones"/>
              <a:ea typeface="Bobby Jones"/>
              <a:cs typeface="Bobby Jones"/>
              <a:sym typeface="Bobby Jones"/>
            </a:endParaRPr>
          </a:p>
        </p:txBody>
      </p:sp>
      <p:sp>
        <p:nvSpPr>
          <p:cNvPr id="4" name="TextBox 4"/>
          <p:cNvSpPr txBox="1"/>
          <p:nvPr/>
        </p:nvSpPr>
        <p:spPr>
          <a:xfrm>
            <a:off x="2831326" y="5654893"/>
            <a:ext cx="12625348" cy="987804"/>
          </a:xfrm>
          <a:prstGeom prst="rect">
            <a:avLst/>
          </a:prstGeom>
        </p:spPr>
        <p:txBody>
          <a:bodyPr lIns="0" tIns="0" rIns="0" bIns="0" rtlCol="0" anchor="t">
            <a:spAutoFit/>
          </a:bodyPr>
          <a:lstStyle/>
          <a:p>
            <a:pPr algn="ctr">
              <a:lnSpc>
                <a:spcPts val="8029"/>
              </a:lnSpc>
            </a:pPr>
            <a:r>
              <a:rPr lang="en-US" sz="5735" b="1">
                <a:solidFill>
                  <a:srgbClr val="000000"/>
                </a:solidFill>
                <a:latin typeface="Alegreya Bold"/>
                <a:ea typeface="Alegreya Bold"/>
                <a:cs typeface="Alegreya Bold"/>
                <a:sym typeface="Alegreya Bold"/>
              </a:rPr>
              <a:t>Thực hiện: Nhóm SKTT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0" y="510144"/>
            <a:ext cx="12269370" cy="9749730"/>
          </a:xfrm>
          <a:custGeom>
            <a:avLst/>
            <a:gdLst/>
            <a:ahLst/>
            <a:cxnLst/>
            <a:rect l="l" t="t" r="r" b="b"/>
            <a:pathLst>
              <a:path w="12269370" h="9749730">
                <a:moveTo>
                  <a:pt x="0" y="0"/>
                </a:moveTo>
                <a:lnTo>
                  <a:pt x="12269370" y="0"/>
                </a:lnTo>
                <a:lnTo>
                  <a:pt x="12269370" y="9749731"/>
                </a:lnTo>
                <a:lnTo>
                  <a:pt x="0" y="9749731"/>
                </a:lnTo>
                <a:lnTo>
                  <a:pt x="0" y="0"/>
                </a:lnTo>
                <a:close/>
              </a:path>
            </a:pathLst>
          </a:custGeom>
          <a:blipFill>
            <a:blip r:embed="rId3"/>
            <a:stretch>
              <a:fillRect l="-1516" r="-1516"/>
            </a:stretch>
          </a:blipFill>
        </p:spPr>
        <p:txBody>
          <a:bodyPr/>
          <a:lstStyle/>
          <a:p>
            <a:endParaRPr lang="en-US"/>
          </a:p>
        </p:txBody>
      </p:sp>
      <p:grpSp>
        <p:nvGrpSpPr>
          <p:cNvPr id="4" name="Group 4"/>
          <p:cNvGrpSpPr/>
          <p:nvPr/>
        </p:nvGrpSpPr>
        <p:grpSpPr>
          <a:xfrm>
            <a:off x="12052052" y="1015058"/>
            <a:ext cx="6015196" cy="9309629"/>
            <a:chOff x="0" y="0"/>
            <a:chExt cx="1449193" cy="2242895"/>
          </a:xfrm>
        </p:grpSpPr>
        <p:sp>
          <p:nvSpPr>
            <p:cNvPr id="5" name="Freeform 5"/>
            <p:cNvSpPr/>
            <p:nvPr/>
          </p:nvSpPr>
          <p:spPr>
            <a:xfrm>
              <a:off x="0" y="0"/>
              <a:ext cx="1449193" cy="2164925"/>
            </a:xfrm>
            <a:custGeom>
              <a:avLst/>
              <a:gdLst/>
              <a:ahLst/>
              <a:cxnLst/>
              <a:rect l="l" t="t" r="r" b="b"/>
              <a:pathLst>
                <a:path w="1449193" h="2164925">
                  <a:moveTo>
                    <a:pt x="65640" y="0"/>
                  </a:moveTo>
                  <a:lnTo>
                    <a:pt x="1383553" y="0"/>
                  </a:lnTo>
                  <a:cubicBezTo>
                    <a:pt x="1419805" y="0"/>
                    <a:pt x="1449193" y="29388"/>
                    <a:pt x="1449193" y="65640"/>
                  </a:cubicBezTo>
                  <a:lnTo>
                    <a:pt x="1449193" y="2099285"/>
                  </a:lnTo>
                  <a:cubicBezTo>
                    <a:pt x="1449193" y="2116694"/>
                    <a:pt x="1442278" y="2133389"/>
                    <a:pt x="1429968" y="2145699"/>
                  </a:cubicBezTo>
                  <a:cubicBezTo>
                    <a:pt x="1417658" y="2158009"/>
                    <a:pt x="1400962" y="2164925"/>
                    <a:pt x="1383553" y="2164925"/>
                  </a:cubicBezTo>
                  <a:lnTo>
                    <a:pt x="65640" y="2164925"/>
                  </a:lnTo>
                  <a:cubicBezTo>
                    <a:pt x="29388" y="2164925"/>
                    <a:pt x="0" y="2135537"/>
                    <a:pt x="0" y="2099285"/>
                  </a:cubicBezTo>
                  <a:lnTo>
                    <a:pt x="0" y="65640"/>
                  </a:lnTo>
                  <a:cubicBezTo>
                    <a:pt x="0" y="48231"/>
                    <a:pt x="6916" y="31535"/>
                    <a:pt x="19226" y="19226"/>
                  </a:cubicBezTo>
                  <a:cubicBezTo>
                    <a:pt x="31535" y="6916"/>
                    <a:pt x="48231" y="0"/>
                    <a:pt x="65640"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49395"/>
              <a:ext cx="1449193" cy="2193500"/>
            </a:xfrm>
            <a:prstGeom prst="rect">
              <a:avLst/>
            </a:prstGeom>
          </p:spPr>
          <p:txBody>
            <a:bodyPr lIns="127000" tIns="127000" rIns="127000" bIns="127000" rtlCol="0" anchor="t"/>
            <a:lstStyle/>
            <a:p>
              <a:pPr algn="just">
                <a:lnSpc>
                  <a:spcPts val="2520"/>
                </a:lnSpc>
              </a:pPr>
              <a:r>
                <a:rPr lang="en-US" sz="1800" b="1" dirty="0" err="1">
                  <a:solidFill>
                    <a:srgbClr val="000000"/>
                  </a:solidFill>
                  <a:latin typeface="Alegreya Bold"/>
                  <a:ea typeface="Alegreya Bold"/>
                  <a:cs typeface="Alegreya Bold"/>
                  <a:sym typeface="Alegreya Bold"/>
                </a:rPr>
                <a:t>Nhóm</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không</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tiểu</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đường</a:t>
              </a:r>
              <a:endParaRPr lang="en-US" sz="1800" b="1" dirty="0">
                <a:solidFill>
                  <a:srgbClr val="000000"/>
                </a:solidFill>
                <a:latin typeface="Alegreya Bold"/>
                <a:ea typeface="Alegreya Bold"/>
                <a:cs typeface="Alegreya Bold"/>
                <a:sym typeface="Alegreya Bold"/>
              </a:endParaRP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Glucose: </a:t>
              </a:r>
              <a:r>
                <a:rPr lang="en-US" sz="1800" dirty="0" err="1">
                  <a:solidFill>
                    <a:srgbClr val="000000"/>
                  </a:solidFill>
                  <a:latin typeface="Alegreya"/>
                  <a:ea typeface="Alegreya"/>
                  <a:cs typeface="Alegreya"/>
                  <a:sym typeface="Alegreya"/>
                </a:rPr>
                <a:t>Tập</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trung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chủ</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yếu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khoảng</a:t>
              </a:r>
              <a:r>
                <a:rPr lang="en-US" sz="1800" dirty="0">
                  <a:solidFill>
                    <a:srgbClr val="000000"/>
                  </a:solidFill>
                  <a:latin typeface="Alegreya"/>
                  <a:ea typeface="Alegreya"/>
                  <a:cs typeface="Alegreya"/>
                  <a:sym typeface="Alegreya"/>
                </a:rPr>
                <a:t> 80 – 125 → </a:t>
              </a:r>
              <a:r>
                <a:rPr lang="en-US" sz="1800" dirty="0" err="1">
                  <a:solidFill>
                    <a:srgbClr val="000000"/>
                  </a:solidFill>
                  <a:latin typeface="Alegreya"/>
                  <a:ea typeface="Alegreya"/>
                  <a:cs typeface="Alegreya"/>
                  <a:sym typeface="Alegreya"/>
                </a:rPr>
                <a:t>phần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lớn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người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khỏe</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mạnh</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mức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đường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huyết</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bình</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thường</a:t>
              </a:r>
              <a:r>
                <a:rPr lang="en-US" sz="1800" dirty="0">
                  <a:solidFill>
                    <a:srgbClr val="000000"/>
                  </a:solidFill>
                  <a:latin typeface="Alegreya"/>
                  <a:ea typeface="Alegreya"/>
                  <a:cs typeface="Alegreya"/>
                  <a:sym typeface="Alegreya"/>
                </a:rPr>
                <a:t>.</a:t>
              </a: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Age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Tập</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trung</a:t>
              </a:r>
              <a:r>
                <a:rPr lang="en-US" sz="1800" dirty="0">
                  <a:solidFill>
                    <a:srgbClr val="000000"/>
                  </a:solidFill>
                  <a:latin typeface="Alegreya"/>
                  <a:ea typeface="Alegreya"/>
                  <a:cs typeface="Alegreya"/>
                  <a:sym typeface="Alegreya"/>
                </a:rPr>
                <a:t> ở </a:t>
              </a:r>
              <a:r>
                <a:rPr lang="en-US" sz="1800" dirty="0" err="1">
                  <a:solidFill>
                    <a:srgbClr val="000000"/>
                  </a:solidFill>
                  <a:latin typeface="Alegreya"/>
                  <a:ea typeface="Alegreya"/>
                  <a:cs typeface="Alegreya"/>
                  <a:sym typeface="Alegreya"/>
                </a:rPr>
                <a:t>nhóm</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trẻ</a:t>
              </a:r>
              <a:r>
                <a:rPr lang="en-US" sz="1800" dirty="0">
                  <a:solidFill>
                    <a:srgbClr val="000000"/>
                  </a:solidFill>
                  <a:latin typeface="Alegreya"/>
                  <a:ea typeface="Alegreya"/>
                  <a:cs typeface="Alegreya"/>
                  <a:sym typeface="Alegreya"/>
                </a:rPr>
                <a:t> (20–25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càng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lớn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càng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ít</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người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không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 </a:t>
              </a:r>
              <a:r>
                <a:rPr lang="en-US" sz="1800" dirty="0" err="1">
                  <a:solidFill>
                    <a:srgbClr val="000000"/>
                  </a:solidFill>
                  <a:latin typeface="Alegreya"/>
                  <a:ea typeface="Alegreya"/>
                  <a:cs typeface="Alegreya"/>
                  <a:sym typeface="Alegreya"/>
                </a:rPr>
                <a:t>nguy</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cơ</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tăng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dần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theo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a:t>
              </a: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BMI: </a:t>
              </a:r>
              <a:r>
                <a:rPr lang="en-US" sz="1800" dirty="0" err="1">
                  <a:solidFill>
                    <a:srgbClr val="000000"/>
                  </a:solidFill>
                  <a:latin typeface="Alegreya"/>
                  <a:ea typeface="Alegreya"/>
                  <a:cs typeface="Alegreya"/>
                  <a:sym typeface="Alegreya"/>
                </a:rPr>
                <a:t>Vẫn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nhiều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người</a:t>
              </a:r>
              <a:r>
                <a:rPr lang="en-US" sz="1800" dirty="0">
                  <a:solidFill>
                    <a:srgbClr val="000000"/>
                  </a:solidFill>
                  <a:latin typeface="Alegreya"/>
                  <a:ea typeface="Alegreya"/>
                  <a:cs typeface="Alegreya"/>
                  <a:sym typeface="Alegreya"/>
                </a:rPr>
                <a:t> BMI 30–40 </a:t>
              </a:r>
              <a:r>
                <a:rPr lang="en-US" sz="1800" dirty="0" err="1">
                  <a:solidFill>
                    <a:srgbClr val="000000"/>
                  </a:solidFill>
                  <a:latin typeface="Alegreya"/>
                  <a:ea typeface="Alegreya"/>
                  <a:cs typeface="Alegreya"/>
                  <a:sym typeface="Alegreya"/>
                </a:rPr>
                <a:t>nhưng</a:t>
              </a:r>
              <a:r>
                <a:rPr lang="en-US" sz="1800" dirty="0">
                  <a:solidFill>
                    <a:srgbClr val="000000"/>
                  </a:solidFill>
                  <a:latin typeface="Alegreya"/>
                  <a:ea typeface="Alegreya"/>
                  <a:cs typeface="Alegreya"/>
                  <a:sym typeface="Alegreya"/>
                </a:rPr>
                <a:t> Outcome = 0 → </a:t>
              </a:r>
              <a:r>
                <a:rPr lang="en-US" sz="1800" dirty="0" err="1">
                  <a:solidFill>
                    <a:srgbClr val="000000"/>
                  </a:solidFill>
                  <a:latin typeface="Alegreya"/>
                  <a:ea typeface="Alegreya"/>
                  <a:cs typeface="Alegreya"/>
                  <a:sym typeface="Alegreya"/>
                </a:rPr>
                <a:t>ngoài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béo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phì</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còn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yếu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tố</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khác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ảnh</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hưởng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đến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nguy</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cơ</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bệnh</a:t>
              </a:r>
              <a:r>
                <a:rPr lang="en-US" sz="1800" dirty="0">
                  <a:solidFill>
                    <a:srgbClr val="000000"/>
                  </a:solidFill>
                  <a:latin typeface="Alegreya"/>
                  <a:ea typeface="Alegreya"/>
                  <a:cs typeface="Alegreya"/>
                  <a:sym typeface="Alegreya"/>
                </a:rPr>
                <a:t>.</a:t>
              </a:r>
            </a:p>
            <a:p>
              <a:pPr algn="just">
                <a:lnSpc>
                  <a:spcPts val="2520"/>
                </a:lnSpc>
              </a:pPr>
              <a:r>
                <a:rPr lang="en-US" sz="1800" b="1" dirty="0" err="1">
                  <a:solidFill>
                    <a:srgbClr val="000000"/>
                  </a:solidFill>
                  <a:latin typeface="Alegreya Bold"/>
                  <a:ea typeface="Alegreya Bold"/>
                  <a:cs typeface="Alegreya Bold"/>
                  <a:sym typeface="Alegreya Bold"/>
                </a:rPr>
                <a:t>Nhóm</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mắc</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tiểu</a:t>
              </a:r>
              <a:r>
                <a:rPr lang="en-US" sz="1800" b="1" dirty="0">
                  <a:solidFill>
                    <a:srgbClr val="000000"/>
                  </a:solidFill>
                  <a:latin typeface="Alegreya Bold"/>
                  <a:ea typeface="Alegreya Bold"/>
                  <a:cs typeface="Alegreya Bold"/>
                  <a:sym typeface="Alegreya Bold"/>
                </a:rPr>
                <a:t> </a:t>
              </a:r>
              <a:r>
                <a:rPr lang="en-US" sz="1800" b="1" dirty="0" err="1">
                  <a:solidFill>
                    <a:srgbClr val="000000"/>
                  </a:solidFill>
                  <a:latin typeface="Alegreya Bold"/>
                  <a:ea typeface="Alegreya Bold"/>
                  <a:cs typeface="Alegreya Bold"/>
                  <a:sym typeface="Alegreya Bold"/>
                </a:rPr>
                <a:t>đường</a:t>
              </a:r>
              <a:endParaRPr lang="en-US" sz="1800" b="1" dirty="0">
                <a:solidFill>
                  <a:srgbClr val="000000"/>
                </a:solidFill>
                <a:latin typeface="Alegreya Bold"/>
                <a:ea typeface="Alegreya Bold"/>
                <a:cs typeface="Alegreya Bold"/>
                <a:sym typeface="Alegreya Bold"/>
              </a:endParaRP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Glucose: </a:t>
              </a:r>
              <a:r>
                <a:rPr lang="en-US" sz="1800" dirty="0" err="1">
                  <a:solidFill>
                    <a:srgbClr val="000000"/>
                  </a:solidFill>
                  <a:latin typeface="Alegreya"/>
                  <a:ea typeface="Alegreya"/>
                  <a:cs typeface="Alegreya"/>
                  <a:sym typeface="Alegreya"/>
                </a:rPr>
                <a:t>Phân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bố</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lệch</a:t>
              </a:r>
              <a:r>
                <a:rPr lang="en-US" sz="1800" dirty="0">
                  <a:solidFill>
                    <a:srgbClr val="000000"/>
                  </a:solidFill>
                  <a:latin typeface="Alegreya"/>
                  <a:ea typeface="Alegreya"/>
                  <a:cs typeface="Alegreya"/>
                  <a:sym typeface="Alegreya"/>
                </a:rPr>
                <a:t> sang </a:t>
              </a:r>
              <a:r>
                <a:rPr lang="en-US" sz="1800" dirty="0" err="1">
                  <a:solidFill>
                    <a:srgbClr val="000000"/>
                  </a:solidFill>
                  <a:latin typeface="Alegreya"/>
                  <a:ea typeface="Alegreya"/>
                  <a:cs typeface="Alegreya"/>
                  <a:sym typeface="Alegreya"/>
                </a:rPr>
                <a:t>bên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phải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nhiều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người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Glucose ≥ 100, </a:t>
              </a:r>
              <a:r>
                <a:rPr lang="en-US" sz="1800" dirty="0" err="1">
                  <a:solidFill>
                    <a:srgbClr val="000000"/>
                  </a:solidFill>
                  <a:latin typeface="Alegreya"/>
                  <a:ea typeface="Alegreya"/>
                  <a:cs typeface="Alegreya"/>
                  <a:sym typeface="Alegreya"/>
                </a:rPr>
                <a:t>thậm</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chí</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cao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hơn</a:t>
              </a:r>
              <a:r>
                <a:rPr lang="en-US" sz="1800" dirty="0">
                  <a:solidFill>
                    <a:srgbClr val="000000"/>
                  </a:solidFill>
                  <a:latin typeface="Alegreya"/>
                  <a:ea typeface="Alegreya"/>
                  <a:cs typeface="Alegreya"/>
                  <a:sym typeface="Alegreya"/>
                </a:rPr>
                <a:t> 150–200 → </a:t>
              </a:r>
              <a:r>
                <a:rPr lang="en-US" sz="1800" dirty="0" err="1">
                  <a:solidFill>
                    <a:srgbClr val="000000"/>
                  </a:solidFill>
                  <a:latin typeface="Alegreya"/>
                  <a:ea typeface="Alegreya"/>
                  <a:cs typeface="Alegreya"/>
                  <a:sym typeface="Alegreya"/>
                </a:rPr>
                <a:t>đường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huyết</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cao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liên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quan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trực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tiếp</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đến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tiểu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đường</a:t>
              </a:r>
              <a:r>
                <a:rPr lang="en-US" sz="1800" dirty="0">
                  <a:solidFill>
                    <a:srgbClr val="000000"/>
                  </a:solidFill>
                  <a:latin typeface="Alegreya"/>
                  <a:ea typeface="Alegreya"/>
                  <a:cs typeface="Alegreya"/>
                  <a:sym typeface="Alegreya"/>
                </a:rPr>
                <a:t>.</a:t>
              </a: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Age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Phân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bố</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đều</a:t>
              </a:r>
              <a:r>
                <a:rPr lang="en-US" sz="1800" dirty="0">
                  <a:solidFill>
                    <a:srgbClr val="000000"/>
                  </a:solidFill>
                  <a:latin typeface="Alegreya"/>
                  <a:ea typeface="Alegreya"/>
                  <a:cs typeface="Alegreya"/>
                  <a:sym typeface="Alegreya"/>
                </a:rPr>
                <a:t> ở </a:t>
              </a:r>
              <a:r>
                <a:rPr lang="en-US" sz="1800" dirty="0" err="1">
                  <a:solidFill>
                    <a:srgbClr val="000000"/>
                  </a:solidFill>
                  <a:latin typeface="Alegreya"/>
                  <a:ea typeface="Alegreya"/>
                  <a:cs typeface="Alegreya"/>
                  <a:sym typeface="Alegreya"/>
                </a:rPr>
                <a:t>nhiều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độ</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tuổi</a:t>
              </a:r>
              <a:r>
                <a:rPr lang="en-US" sz="1800" dirty="0">
                  <a:solidFill>
                    <a:srgbClr val="000000"/>
                  </a:solidFill>
                  <a:latin typeface="Alegreya"/>
                  <a:ea typeface="Alegreya"/>
                  <a:cs typeface="Alegreya"/>
                  <a:sym typeface="Alegreya"/>
                </a:rPr>
                <a:t>.</a:t>
              </a: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BMI:</a:t>
              </a:r>
            </a:p>
            <a:p>
              <a:pPr marL="777240" lvl="2" indent="-259080" algn="just">
                <a:lnSpc>
                  <a:spcPts val="2520"/>
                </a:lnSpc>
                <a:buFont typeface="Arial"/>
                <a:buChar char="⚬"/>
              </a:pPr>
              <a:r>
                <a:rPr lang="en-US" sz="1800" dirty="0">
                  <a:solidFill>
                    <a:srgbClr val="000000"/>
                  </a:solidFill>
                  <a:latin typeface="Alegreya"/>
                  <a:ea typeface="Alegreya"/>
                  <a:cs typeface="Alegreya"/>
                  <a:sym typeface="Alegreya"/>
                </a:rPr>
                <a:t>BMI &lt; 25 (</a:t>
              </a:r>
              <a:r>
                <a:rPr lang="en-US" sz="1800" dirty="0" err="1">
                  <a:solidFill>
                    <a:srgbClr val="000000"/>
                  </a:solidFill>
                  <a:latin typeface="Alegreya"/>
                  <a:ea typeface="Alegreya"/>
                  <a:cs typeface="Alegreya"/>
                  <a:sym typeface="Alegreya"/>
                </a:rPr>
                <a:t>bình</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thường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hoặc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gầy</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đa</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phần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không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tiểu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đường</a:t>
              </a:r>
              <a:r>
                <a:rPr lang="en-US" sz="1800" dirty="0">
                  <a:solidFill>
                    <a:srgbClr val="000000"/>
                  </a:solidFill>
                  <a:latin typeface="Alegreya"/>
                  <a:ea typeface="Alegreya"/>
                  <a:cs typeface="Alegreya"/>
                  <a:sym typeface="Alegreya"/>
                </a:rPr>
                <a:t>.</a:t>
              </a:r>
            </a:p>
            <a:p>
              <a:pPr marL="777240" lvl="2" indent="-259080" algn="just">
                <a:lnSpc>
                  <a:spcPts val="2520"/>
                </a:lnSpc>
                <a:buFont typeface="Arial"/>
                <a:buChar char="⚬"/>
              </a:pPr>
              <a:r>
                <a:rPr lang="en-US" sz="1800" dirty="0">
                  <a:solidFill>
                    <a:srgbClr val="000000"/>
                  </a:solidFill>
                  <a:latin typeface="Alegreya"/>
                  <a:ea typeface="Alegreya"/>
                  <a:cs typeface="Alegreya"/>
                  <a:sym typeface="Alegreya"/>
                </a:rPr>
                <a:t>BMI 25–30 (</a:t>
              </a:r>
              <a:r>
                <a:rPr lang="en-US" sz="1800" dirty="0" err="1">
                  <a:solidFill>
                    <a:srgbClr val="000000"/>
                  </a:solidFill>
                  <a:latin typeface="Alegreya"/>
                  <a:ea typeface="Alegreya"/>
                  <a:cs typeface="Alegreya"/>
                  <a:sym typeface="Alegreya"/>
                </a:rPr>
                <a:t>thừa</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cân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số</a:t>
              </a:r>
              <a:r>
                <a:rPr lang="en-US" sz="1800" dirty="0">
                  <a:solidFill>
                    <a:srgbClr val="000000"/>
                  </a:solidFill>
                  <a:latin typeface="Alegreya"/>
                  <a:ea typeface="Alegreya"/>
                  <a:cs typeface="Alegreya"/>
                  <a:sym typeface="Alegreya"/>
                </a:rPr>
                <a:t> ca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bắt</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đầu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tăng</a:t>
              </a:r>
              <a:r>
                <a:rPr lang="en-US" sz="1800" dirty="0">
                  <a:solidFill>
                    <a:srgbClr val="000000"/>
                  </a:solidFill>
                  <a:latin typeface="Alegreya"/>
                  <a:ea typeface="Alegreya"/>
                  <a:cs typeface="Alegreya"/>
                  <a:sym typeface="Alegreya"/>
                </a:rPr>
                <a:t>.</a:t>
              </a:r>
            </a:p>
            <a:p>
              <a:pPr marL="777240" lvl="2" indent="-259080" algn="just">
                <a:lnSpc>
                  <a:spcPts val="2520"/>
                </a:lnSpc>
                <a:buFont typeface="Arial"/>
                <a:buChar char="⚬"/>
              </a:pPr>
              <a:r>
                <a:rPr lang="en-US" sz="1800" dirty="0">
                  <a:solidFill>
                    <a:srgbClr val="000000"/>
                  </a:solidFill>
                  <a:latin typeface="Alegreya"/>
                  <a:ea typeface="Alegreya"/>
                  <a:cs typeface="Alegreya"/>
                  <a:sym typeface="Alegreya"/>
                </a:rPr>
                <a:t>BMI 30–40 (</a:t>
              </a:r>
              <a:r>
                <a:rPr lang="en-US" sz="1800" dirty="0" err="1">
                  <a:solidFill>
                    <a:srgbClr val="000000"/>
                  </a:solidFill>
                  <a:latin typeface="Alegreya"/>
                  <a:ea typeface="Alegreya"/>
                  <a:cs typeface="Alegreya"/>
                  <a:sym typeface="Alegreya"/>
                </a:rPr>
                <a:t>béo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phì</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số</a:t>
              </a:r>
              <a:r>
                <a:rPr lang="en-US" sz="1800" dirty="0">
                  <a:solidFill>
                    <a:srgbClr val="000000"/>
                  </a:solidFill>
                  <a:latin typeface="Alegreya"/>
                  <a:ea typeface="Alegreya"/>
                  <a:cs typeface="Alegreya"/>
                  <a:sym typeface="Alegreya"/>
                </a:rPr>
                <a:t> ca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vượt</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trội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hơn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hẳn</a:t>
              </a:r>
              <a:r>
                <a:rPr lang="en-US" sz="1800" dirty="0">
                  <a:solidFill>
                    <a:srgbClr val="000000"/>
                  </a:solidFill>
                  <a:latin typeface="Alegreya"/>
                  <a:ea typeface="Alegreya"/>
                  <a:cs typeface="Alegreya"/>
                  <a:sym typeface="Alegreya"/>
                </a:rPr>
                <a:t> → </a:t>
              </a:r>
              <a:r>
                <a:rPr lang="en-US" sz="1800" dirty="0" err="1">
                  <a:solidFill>
                    <a:srgbClr val="000000"/>
                  </a:solidFill>
                  <a:latin typeface="Alegreya"/>
                  <a:ea typeface="Alegreya"/>
                  <a:cs typeface="Alegreya"/>
                  <a:sym typeface="Alegreya"/>
                </a:rPr>
                <a:t>béo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phì</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là</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yếu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tố</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nguy</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cơ</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mạnh</a:t>
              </a:r>
              <a:r>
                <a:rPr lang="en-US" sz="1800" dirty="0">
                  <a:solidFill>
                    <a:srgbClr val="000000"/>
                  </a:solidFill>
                  <a:latin typeface="Alegreya"/>
                  <a:ea typeface="Alegreya"/>
                  <a:cs typeface="Alegreya"/>
                  <a:sym typeface="Alegreya"/>
                </a:rPr>
                <a:t>.</a:t>
              </a:r>
            </a:p>
            <a:p>
              <a:pPr marL="388620" lvl="1" indent="-194310" algn="just">
                <a:lnSpc>
                  <a:spcPts val="2520"/>
                </a:lnSpc>
                <a:buFont typeface="Arial"/>
                <a:buChar char="•"/>
              </a:pPr>
              <a:r>
                <a:rPr lang="en-US" sz="1800" dirty="0">
                  <a:solidFill>
                    <a:srgbClr val="000000"/>
                  </a:solidFill>
                  <a:latin typeface="Alegreya"/>
                  <a:ea typeface="Alegreya"/>
                  <a:cs typeface="Alegreya"/>
                  <a:sym typeface="Alegreya"/>
                </a:rPr>
                <a:t>Pregnancies (</a:t>
              </a:r>
              <a:r>
                <a:rPr lang="en-US" sz="1800" dirty="0" err="1">
                  <a:solidFill>
                    <a:srgbClr val="000000"/>
                  </a:solidFill>
                  <a:latin typeface="Alegreya"/>
                  <a:ea typeface="Alegreya"/>
                  <a:cs typeface="Alegreya"/>
                  <a:sym typeface="Alegreya"/>
                </a:rPr>
                <a:t>Số</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lần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mang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thai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Người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từ</a:t>
              </a:r>
              <a:r>
                <a:rPr lang="en-US" sz="1800" dirty="0">
                  <a:solidFill>
                    <a:srgbClr val="000000"/>
                  </a:solidFill>
                  <a:latin typeface="Alegreya"/>
                  <a:ea typeface="Alegreya"/>
                  <a:cs typeface="Alegreya"/>
                  <a:sym typeface="Alegreya"/>
                </a:rPr>
                <a:t> 6–12 </a:t>
              </a:r>
              <a:r>
                <a:rPr lang="en-US" sz="1800" dirty="0" err="1">
                  <a:solidFill>
                    <a:srgbClr val="000000"/>
                  </a:solidFill>
                  <a:latin typeface="Alegreya"/>
                  <a:ea typeface="Alegreya"/>
                  <a:cs typeface="Alegreya"/>
                  <a:sym typeface="Alegreya"/>
                </a:rPr>
                <a:t>lần</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mang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thai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có</a:t>
              </a:r>
              <a:r>
                <a:rPr lang="en-US" sz="1800" dirty="0">
                  <a:solidFill>
                    <a:srgbClr val="000000"/>
                  </a:solidFill>
                  <a:latin typeface="Alegreya"/>
                  <a:ea typeface="Alegreya"/>
                  <a:cs typeface="Alegreya"/>
                  <a:sym typeface="Alegreya"/>
                </a:rPr>
                <a:t> xu </a:t>
              </a:r>
              <a:r>
                <a:rPr lang="en-US" sz="1800" dirty="0" err="1">
                  <a:solidFill>
                    <a:srgbClr val="000000"/>
                  </a:solidFill>
                  <a:latin typeface="Alegreya"/>
                  <a:ea typeface="Alegreya"/>
                  <a:cs typeface="Alegreya"/>
                  <a:sym typeface="Alegreya"/>
                </a:rPr>
                <a:t>hướng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tiểu</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đường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cao</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hơn</a:t>
              </a:r>
              <a:r>
                <a:rPr lang="en-US" sz="1800" dirty="0">
                  <a:solidFill>
                    <a:srgbClr val="000000"/>
                  </a:solidFill>
                  <a:latin typeface="Alegreya"/>
                  <a:ea typeface="Alegreya"/>
                  <a:cs typeface="Alegreya"/>
                  <a:sym typeface="Alegreya"/>
                </a:rPr>
                <a:t> so </a:t>
              </a:r>
              <a:r>
                <a:rPr lang="en-US" sz="1800" dirty="0" err="1">
                  <a:solidFill>
                    <a:srgbClr val="000000"/>
                  </a:solidFill>
                  <a:latin typeface="Alegreya"/>
                  <a:ea typeface="Alegreya"/>
                  <a:cs typeface="Alegreya"/>
                  <a:sym typeface="Alegreya"/>
                </a:rPr>
                <a:t>với</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nhóm</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không</a:t>
              </a:r>
              <a:r>
                <a:rPr lang="en-US" sz="1800" dirty="0">
                  <a:solidFill>
                    <a:srgbClr val="000000"/>
                  </a:solidFill>
                  <a:latin typeface="Alegreya"/>
                  <a:ea typeface="Alegreya"/>
                  <a:cs typeface="Alegreya"/>
                  <a:sym typeface="Alegreya"/>
                </a:rPr>
                <a:t> </a:t>
              </a:r>
              <a:r>
                <a:rPr lang="en-US" sz="1800" dirty="0" err="1">
                  <a:solidFill>
                    <a:srgbClr val="000000"/>
                  </a:solidFill>
                  <a:latin typeface="Alegreya"/>
                  <a:ea typeface="Alegreya"/>
                  <a:cs typeface="Alegreya"/>
                  <a:sym typeface="Alegreya"/>
                </a:rPr>
                <a:t>mắc</a:t>
              </a:r>
              <a:r>
                <a:rPr lang="en-US" sz="1800" dirty="0">
                  <a:solidFill>
                    <a:srgbClr val="000000"/>
                  </a:solidFill>
                  <a:latin typeface="Alegreya"/>
                  <a:ea typeface="Alegreya"/>
                  <a:cs typeface="Alegreya"/>
                  <a:sym typeface="Alegreya"/>
                </a:rPr>
                <a:t>.</a:t>
              </a:r>
            </a:p>
            <a:p>
              <a:pPr algn="just">
                <a:lnSpc>
                  <a:spcPts val="2100"/>
                </a:lnSpc>
              </a:pPr>
              <a:endParaRPr lang="en-US" sz="1800" dirty="0">
                <a:solidFill>
                  <a:srgbClr val="000000"/>
                </a:solidFill>
                <a:latin typeface="Alegreya"/>
                <a:ea typeface="Alegreya"/>
                <a:cs typeface="Alegreya"/>
                <a:sym typeface="Alegreya"/>
              </a:endParaRPr>
            </a:p>
          </p:txBody>
        </p:sp>
      </p:grpSp>
      <p:grpSp>
        <p:nvGrpSpPr>
          <p:cNvPr id="7" name="Group 7"/>
          <p:cNvGrpSpPr/>
          <p:nvPr/>
        </p:nvGrpSpPr>
        <p:grpSpPr>
          <a:xfrm>
            <a:off x="13295231" y="412124"/>
            <a:ext cx="3528836" cy="602934"/>
            <a:chOff x="0" y="0"/>
            <a:chExt cx="850174" cy="145260"/>
          </a:xfrm>
        </p:grpSpPr>
        <p:sp>
          <p:nvSpPr>
            <p:cNvPr id="8" name="Freeform 8"/>
            <p:cNvSpPr/>
            <p:nvPr/>
          </p:nvSpPr>
          <p:spPr>
            <a:xfrm>
              <a:off x="0" y="0"/>
              <a:ext cx="850174" cy="145260"/>
            </a:xfrm>
            <a:custGeom>
              <a:avLst/>
              <a:gdLst/>
              <a:ahLst/>
              <a:cxnLst/>
              <a:rect l="l" t="t" r="r" b="b"/>
              <a:pathLst>
                <a:path w="850174" h="145260">
                  <a:moveTo>
                    <a:pt x="72630" y="0"/>
                  </a:moveTo>
                  <a:lnTo>
                    <a:pt x="777544" y="0"/>
                  </a:lnTo>
                  <a:cubicBezTo>
                    <a:pt x="817657" y="0"/>
                    <a:pt x="850174" y="32518"/>
                    <a:pt x="850174" y="72630"/>
                  </a:cubicBezTo>
                  <a:lnTo>
                    <a:pt x="850174" y="72630"/>
                  </a:lnTo>
                  <a:cubicBezTo>
                    <a:pt x="850174" y="91893"/>
                    <a:pt x="842522" y="110366"/>
                    <a:pt x="828902" y="123987"/>
                  </a:cubicBezTo>
                  <a:cubicBezTo>
                    <a:pt x="815281" y="137608"/>
                    <a:pt x="796807" y="145260"/>
                    <a:pt x="777544" y="145260"/>
                  </a:cubicBezTo>
                  <a:lnTo>
                    <a:pt x="72630" y="145260"/>
                  </a:lnTo>
                  <a:cubicBezTo>
                    <a:pt x="53367" y="145260"/>
                    <a:pt x="34894" y="137608"/>
                    <a:pt x="21273" y="123987"/>
                  </a:cubicBezTo>
                  <a:cubicBezTo>
                    <a:pt x="7652" y="110366"/>
                    <a:pt x="0" y="91893"/>
                    <a:pt x="0" y="72630"/>
                  </a:cubicBezTo>
                  <a:lnTo>
                    <a:pt x="0" y="72630"/>
                  </a:lnTo>
                  <a:cubicBezTo>
                    <a:pt x="0" y="53367"/>
                    <a:pt x="7652" y="34894"/>
                    <a:pt x="21273" y="21273"/>
                  </a:cubicBezTo>
                  <a:cubicBezTo>
                    <a:pt x="34894" y="7652"/>
                    <a:pt x="53367" y="0"/>
                    <a:pt x="72630" y="0"/>
                  </a:cubicBezTo>
                  <a:close/>
                </a:path>
              </a:pathLst>
            </a:custGeom>
            <a:solidFill>
              <a:srgbClr val="C6C7C9"/>
            </a:solidFill>
          </p:spPr>
          <p:txBody>
            <a:bodyPr/>
            <a:lstStyle/>
            <a:p>
              <a:endParaRPr lang="en-US"/>
            </a:p>
          </p:txBody>
        </p:sp>
        <p:sp>
          <p:nvSpPr>
            <p:cNvPr id="9" name="TextBox 9"/>
            <p:cNvSpPr txBox="1"/>
            <p:nvPr/>
          </p:nvSpPr>
          <p:spPr>
            <a:xfrm>
              <a:off x="0" y="-38100"/>
              <a:ext cx="850174" cy="183360"/>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13648795" y="443469"/>
            <a:ext cx="2821710" cy="473569"/>
          </a:xfrm>
          <a:prstGeom prst="rect">
            <a:avLst/>
          </a:prstGeom>
        </p:spPr>
        <p:txBody>
          <a:bodyPr lIns="0" tIns="0" rIns="0" bIns="0" rtlCol="0" anchor="t">
            <a:spAutoFit/>
          </a:bodyPr>
          <a:lstStyle/>
          <a:p>
            <a:pPr algn="ctr">
              <a:lnSpc>
                <a:spcPts val="3822"/>
              </a:lnSpc>
            </a:pPr>
            <a:r>
              <a:rPr lang="en-US" sz="2730">
                <a:solidFill>
                  <a:srgbClr val="000000"/>
                </a:solidFill>
                <a:latin typeface="Bobby Jones"/>
                <a:ea typeface="Bobby Jones"/>
                <a:cs typeface="Bobby Jones"/>
                <a:sym typeface="Bobby Jones"/>
              </a:rPr>
              <a:t>Nhận xét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578296" y="2650815"/>
            <a:ext cx="6424285" cy="5572084"/>
          </a:xfrm>
          <a:custGeom>
            <a:avLst/>
            <a:gdLst/>
            <a:ahLst/>
            <a:cxnLst/>
            <a:rect l="l" t="t" r="r" b="b"/>
            <a:pathLst>
              <a:path w="6424285" h="5572084">
                <a:moveTo>
                  <a:pt x="0" y="0"/>
                </a:moveTo>
                <a:lnTo>
                  <a:pt x="6424284" y="0"/>
                </a:lnTo>
                <a:lnTo>
                  <a:pt x="6424284" y="5572084"/>
                </a:lnTo>
                <a:lnTo>
                  <a:pt x="0" y="5572084"/>
                </a:lnTo>
                <a:lnTo>
                  <a:pt x="0" y="0"/>
                </a:lnTo>
                <a:close/>
              </a:path>
            </a:pathLst>
          </a:custGeom>
          <a:blipFill>
            <a:blip r:embed="rId3"/>
            <a:stretch>
              <a:fillRect/>
            </a:stretch>
          </a:blipFill>
        </p:spPr>
        <p:txBody>
          <a:bodyPr/>
          <a:lstStyle/>
          <a:p>
            <a:endParaRPr lang="en-US"/>
          </a:p>
        </p:txBody>
      </p:sp>
      <p:sp>
        <p:nvSpPr>
          <p:cNvPr id="4" name="Freeform 4"/>
          <p:cNvSpPr/>
          <p:nvPr/>
        </p:nvSpPr>
        <p:spPr>
          <a:xfrm>
            <a:off x="9806259" y="2725742"/>
            <a:ext cx="6944510" cy="5497157"/>
          </a:xfrm>
          <a:custGeom>
            <a:avLst/>
            <a:gdLst/>
            <a:ahLst/>
            <a:cxnLst/>
            <a:rect l="l" t="t" r="r" b="b"/>
            <a:pathLst>
              <a:path w="6944510" h="5497157">
                <a:moveTo>
                  <a:pt x="0" y="0"/>
                </a:moveTo>
                <a:lnTo>
                  <a:pt x="6944509" y="0"/>
                </a:lnTo>
                <a:lnTo>
                  <a:pt x="6944509" y="5497157"/>
                </a:lnTo>
                <a:lnTo>
                  <a:pt x="0" y="5497157"/>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579254" y="298417"/>
            <a:ext cx="7423326" cy="2352398"/>
          </a:xfrm>
          <a:prstGeom prst="rect">
            <a:avLst/>
          </a:prstGeom>
        </p:spPr>
        <p:txBody>
          <a:bodyPr lIns="0" tIns="0" rIns="0" bIns="0" rtlCol="0" anchor="t">
            <a:spAutoFit/>
          </a:bodyPr>
          <a:lstStyle/>
          <a:p>
            <a:pPr algn="ctr">
              <a:lnSpc>
                <a:spcPts val="6248"/>
              </a:lnSpc>
            </a:pPr>
            <a:r>
              <a:rPr lang="en-US" sz="4463">
                <a:solidFill>
                  <a:srgbClr val="000000"/>
                </a:solidFill>
                <a:latin typeface="Bobby Jones"/>
                <a:ea typeface="Bobby Jones"/>
                <a:cs typeface="Bobby Jones"/>
                <a:sym typeface="Bobby Jones"/>
              </a:rPr>
              <a:t>Phân tích tỷ lệ mắc bệnh theo tuổi, số lần mang thai</a:t>
            </a:r>
          </a:p>
          <a:p>
            <a:pPr algn="ctr">
              <a:lnSpc>
                <a:spcPts val="6248"/>
              </a:lnSpc>
            </a:pPr>
            <a:endParaRPr lang="en-US" sz="4463">
              <a:solidFill>
                <a:srgbClr val="000000"/>
              </a:solidFill>
              <a:latin typeface="Bobby Jones"/>
              <a:ea typeface="Bobby Jones"/>
              <a:cs typeface="Bobby Jones"/>
              <a:sym typeface="Bobby Jones"/>
            </a:endParaRPr>
          </a:p>
        </p:txBody>
      </p:sp>
      <p:sp>
        <p:nvSpPr>
          <p:cNvPr id="6" name="TextBox 6"/>
          <p:cNvSpPr txBox="1"/>
          <p:nvPr/>
        </p:nvSpPr>
        <p:spPr>
          <a:xfrm>
            <a:off x="4778829" y="8969057"/>
            <a:ext cx="8170664" cy="521336"/>
          </a:xfrm>
          <a:prstGeom prst="rect">
            <a:avLst/>
          </a:prstGeom>
        </p:spPr>
        <p:txBody>
          <a:bodyPr lIns="0" tIns="0" rIns="0" bIns="0" rtlCol="0" anchor="t">
            <a:spAutoFit/>
          </a:bodyPr>
          <a:lstStyle/>
          <a:p>
            <a:pPr algn="ctr">
              <a:lnSpc>
                <a:spcPts val="4339"/>
              </a:lnSpc>
              <a:spcBef>
                <a:spcPct val="0"/>
              </a:spcBef>
            </a:pPr>
            <a:r>
              <a:rPr lang="en-US" sz="3099" b="1">
                <a:solidFill>
                  <a:srgbClr val="000000"/>
                </a:solidFill>
                <a:latin typeface="Alegreya Bold"/>
                <a:ea typeface="Alegreya Bold"/>
                <a:cs typeface="Alegreya Bold"/>
                <a:sym typeface="Alegreya Bold"/>
              </a:rPr>
              <a:t>Kết luận:</a:t>
            </a:r>
            <a:r>
              <a:rPr lang="en-US" sz="3099">
                <a:solidFill>
                  <a:srgbClr val="000000"/>
                </a:solidFill>
                <a:latin typeface="Alegreya"/>
                <a:ea typeface="Alegreya"/>
                <a:cs typeface="Alegreya"/>
                <a:sym typeface="Alegreya"/>
              </a:rPr>
              <a:t> Tuổi &gt; 40 và mang thai &gt; 6 có tỷ lệ cao hơn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10526917" y="1380138"/>
            <a:ext cx="6896667" cy="4617103"/>
            <a:chOff x="0" y="0"/>
            <a:chExt cx="1620441" cy="1084834"/>
          </a:xfrm>
        </p:grpSpPr>
        <p:sp>
          <p:nvSpPr>
            <p:cNvPr id="4" name="Freeform 4"/>
            <p:cNvSpPr/>
            <p:nvPr/>
          </p:nvSpPr>
          <p:spPr>
            <a:xfrm>
              <a:off x="0" y="0"/>
              <a:ext cx="1620441" cy="1084834"/>
            </a:xfrm>
            <a:custGeom>
              <a:avLst/>
              <a:gdLst/>
              <a:ahLst/>
              <a:cxnLst/>
              <a:rect l="l" t="t" r="r" b="b"/>
              <a:pathLst>
                <a:path w="1620441" h="1084834">
                  <a:moveTo>
                    <a:pt x="57251" y="0"/>
                  </a:moveTo>
                  <a:lnTo>
                    <a:pt x="1563190" y="0"/>
                  </a:lnTo>
                  <a:cubicBezTo>
                    <a:pt x="1578374" y="0"/>
                    <a:pt x="1592936" y="6032"/>
                    <a:pt x="1603672" y="16768"/>
                  </a:cubicBezTo>
                  <a:cubicBezTo>
                    <a:pt x="1614409" y="27505"/>
                    <a:pt x="1620441" y="42067"/>
                    <a:pt x="1620441" y="57251"/>
                  </a:cubicBezTo>
                  <a:lnTo>
                    <a:pt x="1620441" y="1027584"/>
                  </a:lnTo>
                  <a:cubicBezTo>
                    <a:pt x="1620441" y="1042768"/>
                    <a:pt x="1614409" y="1057330"/>
                    <a:pt x="1603672" y="1068066"/>
                  </a:cubicBezTo>
                  <a:cubicBezTo>
                    <a:pt x="1592936" y="1078803"/>
                    <a:pt x="1578374" y="1084834"/>
                    <a:pt x="1563190" y="1084834"/>
                  </a:cubicBezTo>
                  <a:lnTo>
                    <a:pt x="57251" y="1084834"/>
                  </a:lnTo>
                  <a:cubicBezTo>
                    <a:pt x="42067" y="1084834"/>
                    <a:pt x="27505" y="1078803"/>
                    <a:pt x="16768" y="1068066"/>
                  </a:cubicBezTo>
                  <a:cubicBezTo>
                    <a:pt x="6032" y="1057330"/>
                    <a:pt x="0" y="1042768"/>
                    <a:pt x="0" y="1027584"/>
                  </a:cubicBezTo>
                  <a:lnTo>
                    <a:pt x="0" y="57251"/>
                  </a:lnTo>
                  <a:cubicBezTo>
                    <a:pt x="0" y="42067"/>
                    <a:pt x="6032" y="27505"/>
                    <a:pt x="16768" y="16768"/>
                  </a:cubicBezTo>
                  <a:cubicBezTo>
                    <a:pt x="27505" y="6032"/>
                    <a:pt x="42067" y="0"/>
                    <a:pt x="57251"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0" y="-38100"/>
              <a:ext cx="1620441" cy="1122934"/>
            </a:xfrm>
            <a:prstGeom prst="rect">
              <a:avLst/>
            </a:prstGeom>
          </p:spPr>
          <p:txBody>
            <a:bodyPr lIns="56943" tIns="56943" rIns="56943" bIns="56943" rtlCol="0" anchor="ctr"/>
            <a:lstStyle/>
            <a:p>
              <a:pPr algn="ctr">
                <a:lnSpc>
                  <a:spcPts val="2659"/>
                </a:lnSpc>
              </a:pPr>
              <a:endParaRPr/>
            </a:p>
          </p:txBody>
        </p:sp>
      </p:grpSp>
      <p:grpSp>
        <p:nvGrpSpPr>
          <p:cNvPr id="6" name="Group 6"/>
          <p:cNvGrpSpPr/>
          <p:nvPr/>
        </p:nvGrpSpPr>
        <p:grpSpPr>
          <a:xfrm>
            <a:off x="11271514" y="823447"/>
            <a:ext cx="5556731" cy="729900"/>
            <a:chOff x="0" y="0"/>
            <a:chExt cx="1305609" cy="171497"/>
          </a:xfrm>
        </p:grpSpPr>
        <p:sp>
          <p:nvSpPr>
            <p:cNvPr id="7" name="Freeform 7"/>
            <p:cNvSpPr/>
            <p:nvPr/>
          </p:nvSpPr>
          <p:spPr>
            <a:xfrm>
              <a:off x="0" y="0"/>
              <a:ext cx="1305609" cy="171497"/>
            </a:xfrm>
            <a:custGeom>
              <a:avLst/>
              <a:gdLst/>
              <a:ahLst/>
              <a:cxnLst/>
              <a:rect l="l" t="t" r="r" b="b"/>
              <a:pathLst>
                <a:path w="1305609" h="171497">
                  <a:moveTo>
                    <a:pt x="71056" y="0"/>
                  </a:moveTo>
                  <a:lnTo>
                    <a:pt x="1234554" y="0"/>
                  </a:lnTo>
                  <a:cubicBezTo>
                    <a:pt x="1273797" y="0"/>
                    <a:pt x="1305609" y="31813"/>
                    <a:pt x="1305609" y="71056"/>
                  </a:cubicBezTo>
                  <a:lnTo>
                    <a:pt x="1305609" y="100442"/>
                  </a:lnTo>
                  <a:cubicBezTo>
                    <a:pt x="1305609" y="119287"/>
                    <a:pt x="1298123" y="137360"/>
                    <a:pt x="1284798" y="150686"/>
                  </a:cubicBezTo>
                  <a:cubicBezTo>
                    <a:pt x="1271472" y="164011"/>
                    <a:pt x="1253399" y="171497"/>
                    <a:pt x="1234554" y="171497"/>
                  </a:cubicBezTo>
                  <a:lnTo>
                    <a:pt x="71056" y="171497"/>
                  </a:lnTo>
                  <a:cubicBezTo>
                    <a:pt x="31813" y="171497"/>
                    <a:pt x="0" y="139685"/>
                    <a:pt x="0" y="100442"/>
                  </a:cubicBezTo>
                  <a:lnTo>
                    <a:pt x="0" y="71056"/>
                  </a:lnTo>
                  <a:cubicBezTo>
                    <a:pt x="0" y="31813"/>
                    <a:pt x="31813" y="0"/>
                    <a:pt x="71056" y="0"/>
                  </a:cubicBezTo>
                  <a:close/>
                </a:path>
              </a:pathLst>
            </a:custGeom>
            <a:solidFill>
              <a:srgbClr val="C6C7C9"/>
            </a:solidFill>
          </p:spPr>
          <p:txBody>
            <a:bodyPr/>
            <a:lstStyle/>
            <a:p>
              <a:endParaRPr lang="en-US"/>
            </a:p>
          </p:txBody>
        </p:sp>
        <p:sp>
          <p:nvSpPr>
            <p:cNvPr id="8" name="TextBox 8"/>
            <p:cNvSpPr txBox="1"/>
            <p:nvPr/>
          </p:nvSpPr>
          <p:spPr>
            <a:xfrm>
              <a:off x="0" y="-38100"/>
              <a:ext cx="1305609" cy="209597"/>
            </a:xfrm>
            <a:prstGeom prst="rect">
              <a:avLst/>
            </a:prstGeom>
          </p:spPr>
          <p:txBody>
            <a:bodyPr lIns="56943" tIns="56943" rIns="56943" bIns="56943" rtlCol="0" anchor="ctr"/>
            <a:lstStyle/>
            <a:p>
              <a:pPr algn="ctr">
                <a:lnSpc>
                  <a:spcPts val="2659"/>
                </a:lnSpc>
              </a:pPr>
              <a:endParaRPr/>
            </a:p>
          </p:txBody>
        </p:sp>
      </p:grpSp>
      <p:sp>
        <p:nvSpPr>
          <p:cNvPr id="9" name="Freeform 9"/>
          <p:cNvSpPr/>
          <p:nvPr/>
        </p:nvSpPr>
        <p:spPr>
          <a:xfrm>
            <a:off x="284103" y="2171091"/>
            <a:ext cx="10079037" cy="7652302"/>
          </a:xfrm>
          <a:custGeom>
            <a:avLst/>
            <a:gdLst/>
            <a:ahLst/>
            <a:cxnLst/>
            <a:rect l="l" t="t" r="r" b="b"/>
            <a:pathLst>
              <a:path w="10079037" h="7652302">
                <a:moveTo>
                  <a:pt x="0" y="0"/>
                </a:moveTo>
                <a:lnTo>
                  <a:pt x="10079036" y="0"/>
                </a:lnTo>
                <a:lnTo>
                  <a:pt x="10079036" y="7652302"/>
                </a:lnTo>
                <a:lnTo>
                  <a:pt x="0" y="7652302"/>
                </a:lnTo>
                <a:lnTo>
                  <a:pt x="0" y="0"/>
                </a:lnTo>
                <a:close/>
              </a:path>
            </a:pathLst>
          </a:custGeom>
          <a:blipFill>
            <a:blip r:embed="rId3"/>
            <a:stretch>
              <a:fillRect/>
            </a:stretch>
          </a:blipFill>
        </p:spPr>
        <p:txBody>
          <a:bodyPr/>
          <a:lstStyle/>
          <a:p>
            <a:endParaRPr lang="en-US"/>
          </a:p>
        </p:txBody>
      </p:sp>
      <p:sp>
        <p:nvSpPr>
          <p:cNvPr id="10" name="TextBox 10"/>
          <p:cNvSpPr txBox="1"/>
          <p:nvPr/>
        </p:nvSpPr>
        <p:spPr>
          <a:xfrm>
            <a:off x="284103" y="429254"/>
            <a:ext cx="4907211" cy="2125643"/>
          </a:xfrm>
          <a:prstGeom prst="rect">
            <a:avLst/>
          </a:prstGeom>
        </p:spPr>
        <p:txBody>
          <a:bodyPr lIns="0" tIns="0" rIns="0" bIns="0" rtlCol="0" anchor="t">
            <a:spAutoFit/>
          </a:bodyPr>
          <a:lstStyle/>
          <a:p>
            <a:pPr algn="ctr">
              <a:lnSpc>
                <a:spcPts val="5688"/>
              </a:lnSpc>
            </a:pPr>
            <a:r>
              <a:rPr lang="en-US" sz="4063">
                <a:solidFill>
                  <a:srgbClr val="000000"/>
                </a:solidFill>
                <a:latin typeface="Bobby Jones"/>
                <a:ea typeface="Bobby Jones"/>
                <a:cs typeface="Bobby Jones"/>
                <a:sym typeface="Bobby Jones"/>
              </a:rPr>
              <a:t>PHÂN TÍCH TRƯỜNG HỢP ĐẶC BIỆT</a:t>
            </a:r>
          </a:p>
          <a:p>
            <a:pPr algn="ctr">
              <a:lnSpc>
                <a:spcPts val="5688"/>
              </a:lnSpc>
            </a:pPr>
            <a:endParaRPr lang="en-US" sz="4063">
              <a:solidFill>
                <a:srgbClr val="000000"/>
              </a:solidFill>
              <a:latin typeface="Bobby Jones"/>
              <a:ea typeface="Bobby Jones"/>
              <a:cs typeface="Bobby Jones"/>
              <a:sym typeface="Bobby Jones"/>
            </a:endParaRPr>
          </a:p>
        </p:txBody>
      </p:sp>
      <p:sp>
        <p:nvSpPr>
          <p:cNvPr id="11" name="TextBox 11"/>
          <p:cNvSpPr txBox="1"/>
          <p:nvPr/>
        </p:nvSpPr>
        <p:spPr>
          <a:xfrm>
            <a:off x="11072751" y="1531814"/>
            <a:ext cx="6667553" cy="4217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Theo bài báo tên ‘Paper1’ trang 33, 58</a:t>
            </a:r>
          </a:p>
        </p:txBody>
      </p:sp>
      <p:sp>
        <p:nvSpPr>
          <p:cNvPr id="12" name="TextBox 12"/>
          <p:cNvSpPr txBox="1"/>
          <p:nvPr/>
        </p:nvSpPr>
        <p:spPr>
          <a:xfrm>
            <a:off x="12021464" y="842900"/>
            <a:ext cx="4056832" cy="614794"/>
          </a:xfrm>
          <a:prstGeom prst="rect">
            <a:avLst/>
          </a:prstGeom>
        </p:spPr>
        <p:txBody>
          <a:bodyPr lIns="0" tIns="0" rIns="0" bIns="0" rtlCol="0" anchor="t">
            <a:spAutoFit/>
          </a:bodyPr>
          <a:lstStyle/>
          <a:p>
            <a:pPr algn="ctr">
              <a:lnSpc>
                <a:spcPts val="4963"/>
              </a:lnSpc>
            </a:pPr>
            <a:r>
              <a:rPr lang="en-US" sz="3545">
                <a:solidFill>
                  <a:srgbClr val="000000"/>
                </a:solidFill>
                <a:latin typeface="Bobby Jones"/>
                <a:ea typeface="Bobby Jones"/>
                <a:cs typeface="Bobby Jones"/>
                <a:sym typeface="Bobby Jones"/>
              </a:rPr>
              <a:t>ĐIỀU KIỆN XÉT</a:t>
            </a:r>
          </a:p>
        </p:txBody>
      </p:sp>
      <p:sp>
        <p:nvSpPr>
          <p:cNvPr id="13" name="TextBox 13"/>
          <p:cNvSpPr txBox="1"/>
          <p:nvPr/>
        </p:nvSpPr>
        <p:spPr>
          <a:xfrm>
            <a:off x="11072751" y="2146251"/>
            <a:ext cx="6667553" cy="3850991"/>
          </a:xfrm>
          <a:prstGeom prst="rect">
            <a:avLst/>
          </a:prstGeom>
        </p:spPr>
        <p:txBody>
          <a:bodyPr lIns="0" tIns="0" rIns="0" bIns="0" rtlCol="0" anchor="t">
            <a:spAutoFit/>
          </a:bodyPr>
          <a:lstStyle/>
          <a:p>
            <a:pPr algn="l">
              <a:lnSpc>
                <a:spcPts val="3443"/>
              </a:lnSpc>
            </a:pPr>
            <a:r>
              <a:rPr lang="en-US" sz="2513" b="1">
                <a:solidFill>
                  <a:srgbClr val="000000"/>
                </a:solidFill>
                <a:latin typeface="Alegreya Bold"/>
                <a:ea typeface="Alegreya Bold"/>
                <a:cs typeface="Alegreya Bold"/>
                <a:sym typeface="Alegreya Bold"/>
              </a:rPr>
              <a:t>Béo phì trung tâm:</a:t>
            </a:r>
          </a:p>
          <a:p>
            <a:pPr marL="542590" lvl="1" indent="-271295" algn="l">
              <a:lnSpc>
                <a:spcPts val="3443"/>
              </a:lnSpc>
              <a:buFont typeface="Arial"/>
              <a:buChar char="•"/>
            </a:pPr>
            <a:r>
              <a:rPr lang="en-US" sz="2513">
                <a:solidFill>
                  <a:srgbClr val="000000"/>
                </a:solidFill>
                <a:latin typeface="Alegreya"/>
                <a:ea typeface="Alegreya"/>
                <a:cs typeface="Alegreya"/>
                <a:sym typeface="Alegreya"/>
              </a:rPr>
              <a:t>Nam: vòng eo / vòng hông &gt; 0.90</a:t>
            </a:r>
          </a:p>
          <a:p>
            <a:pPr marL="542590" lvl="1" indent="-271295" algn="l">
              <a:lnSpc>
                <a:spcPts val="3443"/>
              </a:lnSpc>
              <a:buFont typeface="Arial"/>
              <a:buChar char="•"/>
            </a:pPr>
            <a:r>
              <a:rPr lang="en-US" sz="2513">
                <a:solidFill>
                  <a:srgbClr val="000000"/>
                </a:solidFill>
                <a:latin typeface="Alegreya"/>
                <a:ea typeface="Alegreya"/>
                <a:cs typeface="Alegreya"/>
                <a:sym typeface="Alegreya"/>
              </a:rPr>
              <a:t>Nữ: vòng eo / vòng hông &gt; 0.85</a:t>
            </a:r>
          </a:p>
          <a:p>
            <a:pPr marL="542590" lvl="1" indent="-271295" algn="l">
              <a:lnSpc>
                <a:spcPts val="3443"/>
              </a:lnSpc>
              <a:buFont typeface="Arial"/>
              <a:buChar char="•"/>
            </a:pPr>
            <a:r>
              <a:rPr lang="en-US" sz="2513">
                <a:solidFill>
                  <a:srgbClr val="000000"/>
                </a:solidFill>
                <a:latin typeface="Alegreya"/>
                <a:ea typeface="Alegreya"/>
                <a:cs typeface="Alegreya"/>
                <a:sym typeface="Alegreya"/>
              </a:rPr>
              <a:t>Hoặc BMI &gt; 30 kg/m²</a:t>
            </a:r>
          </a:p>
          <a:p>
            <a:pPr algn="l">
              <a:lnSpc>
                <a:spcPts val="3443"/>
              </a:lnSpc>
            </a:pPr>
            <a:r>
              <a:rPr lang="en-US" sz="2513" b="1">
                <a:solidFill>
                  <a:srgbClr val="000000"/>
                </a:solidFill>
                <a:latin typeface="Alegreya Bold"/>
                <a:ea typeface="Alegreya Bold"/>
                <a:cs typeface="Alegreya Bold"/>
                <a:sym typeface="Alegreya Bold"/>
              </a:rPr>
              <a:t>Glucose máu:</a:t>
            </a:r>
            <a:r>
              <a:rPr lang="en-US" sz="2513">
                <a:solidFill>
                  <a:srgbClr val="000000"/>
                </a:solidFill>
                <a:latin typeface="Alegreya"/>
                <a:ea typeface="Alegreya"/>
                <a:cs typeface="Alegreya"/>
                <a:sym typeface="Alegreya"/>
              </a:rPr>
              <a:t> </a:t>
            </a:r>
          </a:p>
          <a:p>
            <a:pPr marL="542590" lvl="1" indent="-271295" algn="l">
              <a:lnSpc>
                <a:spcPts val="3443"/>
              </a:lnSpc>
              <a:buFont typeface="Arial"/>
              <a:buChar char="•"/>
            </a:pPr>
            <a:r>
              <a:rPr lang="en-US" sz="2513">
                <a:solidFill>
                  <a:srgbClr val="000000"/>
                </a:solidFill>
                <a:latin typeface="Alegreya"/>
                <a:ea typeface="Alegreya"/>
                <a:cs typeface="Alegreya"/>
                <a:sym typeface="Alegreya"/>
              </a:rPr>
              <a:t>Nồng độ đo qua tĩnh mạch &gt; 200 mg/dL</a:t>
            </a:r>
          </a:p>
          <a:p>
            <a:pPr algn="l">
              <a:lnSpc>
                <a:spcPts val="3443"/>
              </a:lnSpc>
            </a:pPr>
            <a:r>
              <a:rPr lang="en-US" sz="2513">
                <a:solidFill>
                  <a:srgbClr val="000000"/>
                </a:solidFill>
                <a:latin typeface="Alegreya"/>
                <a:ea typeface="Alegreya"/>
                <a:cs typeface="Alegreya"/>
                <a:sym typeface="Alegreya"/>
              </a:rPr>
              <a:t>→ Những yếu tố này làm tăng khả năng mắc bệnh tiểu đường.</a:t>
            </a:r>
          </a:p>
          <a:p>
            <a:pPr algn="l">
              <a:lnSpc>
                <a:spcPts val="3443"/>
              </a:lnSpc>
            </a:pPr>
            <a:endParaRPr lang="en-US" sz="2513">
              <a:solidFill>
                <a:srgbClr val="000000"/>
              </a:solidFill>
              <a:latin typeface="Alegreya"/>
              <a:ea typeface="Alegreya"/>
              <a:cs typeface="Alegreya"/>
              <a:sym typeface="Alegreya"/>
            </a:endParaRPr>
          </a:p>
        </p:txBody>
      </p:sp>
      <p:grpSp>
        <p:nvGrpSpPr>
          <p:cNvPr id="14" name="Group 14"/>
          <p:cNvGrpSpPr/>
          <p:nvPr/>
        </p:nvGrpSpPr>
        <p:grpSpPr>
          <a:xfrm>
            <a:off x="10625328" y="6730667"/>
            <a:ext cx="6798256" cy="3092726"/>
            <a:chOff x="0" y="0"/>
            <a:chExt cx="1790487" cy="814545"/>
          </a:xfrm>
        </p:grpSpPr>
        <p:sp>
          <p:nvSpPr>
            <p:cNvPr id="15" name="Freeform 15"/>
            <p:cNvSpPr/>
            <p:nvPr/>
          </p:nvSpPr>
          <p:spPr>
            <a:xfrm>
              <a:off x="0" y="0"/>
              <a:ext cx="1790487" cy="814545"/>
            </a:xfrm>
            <a:custGeom>
              <a:avLst/>
              <a:gdLst/>
              <a:ahLst/>
              <a:cxnLst/>
              <a:rect l="l" t="t" r="r" b="b"/>
              <a:pathLst>
                <a:path w="1790487" h="814545">
                  <a:moveTo>
                    <a:pt x="58079" y="0"/>
                  </a:moveTo>
                  <a:lnTo>
                    <a:pt x="1732408" y="0"/>
                  </a:lnTo>
                  <a:cubicBezTo>
                    <a:pt x="1747811" y="0"/>
                    <a:pt x="1762584" y="6119"/>
                    <a:pt x="1773476" y="17011"/>
                  </a:cubicBezTo>
                  <a:cubicBezTo>
                    <a:pt x="1784368" y="27903"/>
                    <a:pt x="1790487" y="42676"/>
                    <a:pt x="1790487" y="58079"/>
                  </a:cubicBezTo>
                  <a:lnTo>
                    <a:pt x="1790487" y="756466"/>
                  </a:lnTo>
                  <a:cubicBezTo>
                    <a:pt x="1790487" y="788542"/>
                    <a:pt x="1764484" y="814545"/>
                    <a:pt x="1732408" y="814545"/>
                  </a:cubicBezTo>
                  <a:lnTo>
                    <a:pt x="58079" y="814545"/>
                  </a:lnTo>
                  <a:cubicBezTo>
                    <a:pt x="42676" y="814545"/>
                    <a:pt x="27903" y="808426"/>
                    <a:pt x="17011" y="797534"/>
                  </a:cubicBezTo>
                  <a:cubicBezTo>
                    <a:pt x="6119" y="786642"/>
                    <a:pt x="0" y="771869"/>
                    <a:pt x="0" y="756466"/>
                  </a:cubicBezTo>
                  <a:lnTo>
                    <a:pt x="0" y="58079"/>
                  </a:lnTo>
                  <a:cubicBezTo>
                    <a:pt x="0" y="42676"/>
                    <a:pt x="6119" y="27903"/>
                    <a:pt x="17011" y="17011"/>
                  </a:cubicBezTo>
                  <a:cubicBezTo>
                    <a:pt x="27903" y="6119"/>
                    <a:pt x="42676" y="0"/>
                    <a:pt x="58079" y="0"/>
                  </a:cubicBezTo>
                  <a:close/>
                </a:path>
              </a:pathLst>
            </a:custGeom>
            <a:solidFill>
              <a:srgbClr val="FFFFFF"/>
            </a:solidFill>
            <a:ln w="38100" cap="rnd">
              <a:solidFill>
                <a:srgbClr val="000000"/>
              </a:solidFill>
              <a:prstDash val="lgDash"/>
              <a:round/>
            </a:ln>
          </p:spPr>
          <p:txBody>
            <a:bodyPr/>
            <a:lstStyle/>
            <a:p>
              <a:endParaRPr lang="en-US"/>
            </a:p>
          </p:txBody>
        </p:sp>
        <p:sp>
          <p:nvSpPr>
            <p:cNvPr id="16" name="TextBox 16"/>
            <p:cNvSpPr txBox="1"/>
            <p:nvPr/>
          </p:nvSpPr>
          <p:spPr>
            <a:xfrm>
              <a:off x="0" y="-38100"/>
              <a:ext cx="1790487" cy="852645"/>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12670548" y="6802504"/>
            <a:ext cx="2609404" cy="572135"/>
          </a:xfrm>
          <a:prstGeom prst="rect">
            <a:avLst/>
          </a:prstGeom>
        </p:spPr>
        <p:txBody>
          <a:bodyPr lIns="0" tIns="0" rIns="0" bIns="0" rtlCol="0" anchor="t">
            <a:spAutoFit/>
          </a:bodyPr>
          <a:lstStyle/>
          <a:p>
            <a:pPr algn="ctr">
              <a:lnSpc>
                <a:spcPts val="4795"/>
              </a:lnSpc>
            </a:pPr>
            <a:r>
              <a:rPr lang="en-US" sz="3500" b="1">
                <a:solidFill>
                  <a:srgbClr val="000000"/>
                </a:solidFill>
                <a:latin typeface="Alegreya Bold"/>
                <a:ea typeface="Alegreya Bold"/>
                <a:cs typeface="Alegreya Bold"/>
                <a:sym typeface="Alegreya Bold"/>
              </a:rPr>
              <a:t>Nhận Xét </a:t>
            </a:r>
          </a:p>
        </p:txBody>
      </p:sp>
      <p:sp>
        <p:nvSpPr>
          <p:cNvPr id="18" name="TextBox 18"/>
          <p:cNvSpPr txBox="1"/>
          <p:nvPr/>
        </p:nvSpPr>
        <p:spPr>
          <a:xfrm>
            <a:off x="10881976" y="7704852"/>
            <a:ext cx="6186549" cy="1782190"/>
          </a:xfrm>
          <a:prstGeom prst="rect">
            <a:avLst/>
          </a:prstGeom>
        </p:spPr>
        <p:txBody>
          <a:bodyPr lIns="0" tIns="0" rIns="0" bIns="0" rtlCol="0" anchor="t">
            <a:spAutoFit/>
          </a:bodyPr>
          <a:lstStyle/>
          <a:p>
            <a:pPr algn="ctr">
              <a:lnSpc>
                <a:spcPts val="3562"/>
              </a:lnSpc>
            </a:pPr>
            <a:r>
              <a:rPr lang="en-US" sz="2600">
                <a:solidFill>
                  <a:srgbClr val="000000"/>
                </a:solidFill>
                <a:latin typeface="Alegreya"/>
                <a:ea typeface="Alegreya"/>
                <a:cs typeface="Alegreya"/>
                <a:sym typeface="Alegreya"/>
              </a:rPr>
              <a:t>Mặc dù có rất nhiều phụ nữ vượt ngưỡng BMI 30, nhưng không ai có mức glucose vượt 200 mg/dL sau khi OGTT</a:t>
            </a:r>
          </a:p>
          <a:p>
            <a:pPr algn="ctr">
              <a:lnSpc>
                <a:spcPts val="3562"/>
              </a:lnSpc>
            </a:pPr>
            <a:endParaRPr lang="en-US" sz="2600">
              <a:solidFill>
                <a:srgbClr val="000000"/>
              </a:solidFill>
              <a:latin typeface="Alegreya"/>
              <a:ea typeface="Alegreya"/>
              <a:cs typeface="Alegreya"/>
              <a:sym typeface="Alegrey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3016494" y="3741592"/>
            <a:ext cx="12255011" cy="4137274"/>
            <a:chOff x="0" y="0"/>
            <a:chExt cx="16340015" cy="5516366"/>
          </a:xfrm>
        </p:grpSpPr>
        <p:grpSp>
          <p:nvGrpSpPr>
            <p:cNvPr id="4" name="Group 4"/>
            <p:cNvGrpSpPr/>
            <p:nvPr/>
          </p:nvGrpSpPr>
          <p:grpSpPr>
            <a:xfrm>
              <a:off x="0" y="867957"/>
              <a:ext cx="7883003" cy="4648408"/>
              <a:chOff x="0" y="0"/>
              <a:chExt cx="1909961" cy="1126256"/>
            </a:xfrm>
          </p:grpSpPr>
          <p:sp>
            <p:nvSpPr>
              <p:cNvPr id="5" name="Freeform 5"/>
              <p:cNvSpPr/>
              <p:nvPr/>
            </p:nvSpPr>
            <p:spPr>
              <a:xfrm>
                <a:off x="0" y="0"/>
                <a:ext cx="1909961" cy="1126256"/>
              </a:xfrm>
              <a:custGeom>
                <a:avLst/>
                <a:gdLst/>
                <a:ahLst/>
                <a:cxnLst/>
                <a:rect l="l" t="t" r="r" b="b"/>
                <a:pathLst>
                  <a:path w="1909961" h="1126256">
                    <a:moveTo>
                      <a:pt x="54446" y="0"/>
                    </a:moveTo>
                    <a:lnTo>
                      <a:pt x="1855515" y="0"/>
                    </a:lnTo>
                    <a:cubicBezTo>
                      <a:pt x="1869955" y="0"/>
                      <a:pt x="1883804" y="5736"/>
                      <a:pt x="1894014" y="15947"/>
                    </a:cubicBezTo>
                    <a:cubicBezTo>
                      <a:pt x="1904225" y="26158"/>
                      <a:pt x="1909961" y="40006"/>
                      <a:pt x="1909961" y="54446"/>
                    </a:cubicBezTo>
                    <a:lnTo>
                      <a:pt x="1909961" y="1071810"/>
                    </a:lnTo>
                    <a:cubicBezTo>
                      <a:pt x="1909961" y="1101880"/>
                      <a:pt x="1885585" y="1126256"/>
                      <a:pt x="1855515" y="1126256"/>
                    </a:cubicBezTo>
                    <a:lnTo>
                      <a:pt x="54446" y="1126256"/>
                    </a:lnTo>
                    <a:cubicBezTo>
                      <a:pt x="40006" y="1126256"/>
                      <a:pt x="26158" y="1120520"/>
                      <a:pt x="15947" y="1110309"/>
                    </a:cubicBezTo>
                    <a:cubicBezTo>
                      <a:pt x="5736" y="1100098"/>
                      <a:pt x="0" y="1086250"/>
                      <a:pt x="0" y="1071810"/>
                    </a:cubicBezTo>
                    <a:lnTo>
                      <a:pt x="0" y="54446"/>
                    </a:lnTo>
                    <a:cubicBezTo>
                      <a:pt x="0" y="40006"/>
                      <a:pt x="5736" y="26158"/>
                      <a:pt x="15947" y="15947"/>
                    </a:cubicBezTo>
                    <a:cubicBezTo>
                      <a:pt x="26158" y="5736"/>
                      <a:pt x="40006" y="0"/>
                      <a:pt x="54446"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909961" cy="1164356"/>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394669" y="1325051"/>
              <a:ext cx="7093665" cy="2702137"/>
            </a:xfrm>
            <a:prstGeom prst="rect">
              <a:avLst/>
            </a:prstGeom>
          </p:spPr>
          <p:txBody>
            <a:bodyPr lIns="0" tIns="0" rIns="0" bIns="0" rtlCol="0" anchor="t">
              <a:spAutoFit/>
            </a:bodyPr>
            <a:lstStyle/>
            <a:p>
              <a:pPr marL="626109" lvl="1" indent="-313054" algn="l">
                <a:lnSpc>
                  <a:spcPts val="4059"/>
                </a:lnSpc>
                <a:buFont typeface="Arial"/>
                <a:buChar char="•"/>
              </a:pPr>
              <a:r>
                <a:rPr lang="en-US" sz="2899" b="1">
                  <a:solidFill>
                    <a:srgbClr val="000000"/>
                  </a:solidFill>
                  <a:latin typeface="Alegreya Bold"/>
                  <a:ea typeface="Alegreya Bold"/>
                  <a:cs typeface="Alegreya Bold"/>
                  <a:sym typeface="Alegreya Bold"/>
                </a:rPr>
                <a:t>29330 dòng</a:t>
              </a:r>
            </a:p>
            <a:p>
              <a:pPr marL="626109" lvl="1" indent="-313054" algn="l">
                <a:lnSpc>
                  <a:spcPts val="4059"/>
                </a:lnSpc>
                <a:buFont typeface="Arial"/>
                <a:buChar char="•"/>
              </a:pPr>
              <a:r>
                <a:rPr lang="en-US" sz="2899" b="1">
                  <a:solidFill>
                    <a:srgbClr val="000000"/>
                  </a:solidFill>
                  <a:latin typeface="Alegreya Bold"/>
                  <a:ea typeface="Alegreya Bold"/>
                  <a:cs typeface="Alegreya Bold"/>
                  <a:sym typeface="Alegreya Bold"/>
                </a:rPr>
                <a:t>4 biến đầu vào</a:t>
              </a:r>
            </a:p>
            <a:p>
              <a:pPr algn="l">
                <a:lnSpc>
                  <a:spcPts val="4059"/>
                </a:lnSpc>
              </a:pPr>
              <a:endParaRPr lang="en-US" sz="2899" b="1">
                <a:solidFill>
                  <a:srgbClr val="000000"/>
                </a:solidFill>
                <a:latin typeface="Alegreya Bold"/>
                <a:ea typeface="Alegreya Bold"/>
                <a:cs typeface="Alegreya Bold"/>
                <a:sym typeface="Alegreya Bold"/>
              </a:endParaRPr>
            </a:p>
            <a:p>
              <a:pPr algn="l">
                <a:lnSpc>
                  <a:spcPts val="4059"/>
                </a:lnSpc>
              </a:pPr>
              <a:endParaRPr lang="en-US" sz="2899" b="1">
                <a:solidFill>
                  <a:srgbClr val="000000"/>
                </a:solidFill>
                <a:latin typeface="Alegreya Bold"/>
                <a:ea typeface="Alegreya Bold"/>
                <a:cs typeface="Alegreya Bold"/>
                <a:sym typeface="Alegreya Bold"/>
              </a:endParaRPr>
            </a:p>
          </p:txBody>
        </p:sp>
        <p:grpSp>
          <p:nvGrpSpPr>
            <p:cNvPr id="8" name="Group 8"/>
            <p:cNvGrpSpPr/>
            <p:nvPr/>
          </p:nvGrpSpPr>
          <p:grpSpPr>
            <a:xfrm>
              <a:off x="8457012" y="867957"/>
              <a:ext cx="7883003" cy="4648408"/>
              <a:chOff x="0" y="0"/>
              <a:chExt cx="1909961" cy="1126256"/>
            </a:xfrm>
          </p:grpSpPr>
          <p:sp>
            <p:nvSpPr>
              <p:cNvPr id="9" name="Freeform 9"/>
              <p:cNvSpPr/>
              <p:nvPr/>
            </p:nvSpPr>
            <p:spPr>
              <a:xfrm>
                <a:off x="0" y="0"/>
                <a:ext cx="1909961" cy="1126256"/>
              </a:xfrm>
              <a:custGeom>
                <a:avLst/>
                <a:gdLst/>
                <a:ahLst/>
                <a:cxnLst/>
                <a:rect l="l" t="t" r="r" b="b"/>
                <a:pathLst>
                  <a:path w="1909961" h="1126256">
                    <a:moveTo>
                      <a:pt x="54446" y="0"/>
                    </a:moveTo>
                    <a:lnTo>
                      <a:pt x="1855515" y="0"/>
                    </a:lnTo>
                    <a:cubicBezTo>
                      <a:pt x="1869955" y="0"/>
                      <a:pt x="1883804" y="5736"/>
                      <a:pt x="1894014" y="15947"/>
                    </a:cubicBezTo>
                    <a:cubicBezTo>
                      <a:pt x="1904225" y="26158"/>
                      <a:pt x="1909961" y="40006"/>
                      <a:pt x="1909961" y="54446"/>
                    </a:cubicBezTo>
                    <a:lnTo>
                      <a:pt x="1909961" y="1071810"/>
                    </a:lnTo>
                    <a:cubicBezTo>
                      <a:pt x="1909961" y="1101880"/>
                      <a:pt x="1885585" y="1126256"/>
                      <a:pt x="1855515" y="1126256"/>
                    </a:cubicBezTo>
                    <a:lnTo>
                      <a:pt x="54446" y="1126256"/>
                    </a:lnTo>
                    <a:cubicBezTo>
                      <a:pt x="40006" y="1126256"/>
                      <a:pt x="26158" y="1120520"/>
                      <a:pt x="15947" y="1110309"/>
                    </a:cubicBezTo>
                    <a:cubicBezTo>
                      <a:pt x="5736" y="1100098"/>
                      <a:pt x="0" y="1086250"/>
                      <a:pt x="0" y="1071810"/>
                    </a:cubicBezTo>
                    <a:lnTo>
                      <a:pt x="0" y="54446"/>
                    </a:lnTo>
                    <a:cubicBezTo>
                      <a:pt x="0" y="40006"/>
                      <a:pt x="5736" y="26158"/>
                      <a:pt x="15947" y="15947"/>
                    </a:cubicBezTo>
                    <a:cubicBezTo>
                      <a:pt x="26158" y="5736"/>
                      <a:pt x="40006" y="0"/>
                      <a:pt x="54446" y="0"/>
                    </a:cubicBezTo>
                    <a:close/>
                  </a:path>
                </a:pathLst>
              </a:custGeom>
              <a:solidFill>
                <a:srgbClr val="FFFFFF"/>
              </a:solidFill>
              <a:ln w="38100" cap="rnd">
                <a:solidFill>
                  <a:srgbClr val="000000"/>
                </a:solidFill>
                <a:prstDash val="lgDash"/>
                <a:round/>
              </a:ln>
            </p:spPr>
            <p:txBody>
              <a:bodyPr/>
              <a:lstStyle/>
              <a:p>
                <a:endParaRPr lang="en-US"/>
              </a:p>
            </p:txBody>
          </p:sp>
          <p:sp>
            <p:nvSpPr>
              <p:cNvPr id="10" name="TextBox 10"/>
              <p:cNvSpPr txBox="1"/>
              <p:nvPr/>
            </p:nvSpPr>
            <p:spPr>
              <a:xfrm>
                <a:off x="0" y="-38100"/>
                <a:ext cx="1909961" cy="1164356"/>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8851681" y="1325051"/>
              <a:ext cx="7093665" cy="3216910"/>
            </a:xfrm>
            <a:prstGeom prst="rect">
              <a:avLst/>
            </a:prstGeom>
          </p:spPr>
          <p:txBody>
            <a:bodyPr lIns="0" tIns="0" rIns="0" bIns="0" rtlCol="0" anchor="t">
              <a:spAutoFit/>
            </a:bodyPr>
            <a:lstStyle/>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Date</a:t>
              </a:r>
            </a:p>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Time</a:t>
              </a:r>
            </a:p>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Code</a:t>
              </a:r>
            </a:p>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Value</a:t>
              </a:r>
            </a:p>
            <a:p>
              <a:pPr algn="l">
                <a:lnSpc>
                  <a:spcPts val="3640"/>
                </a:lnSpc>
              </a:pPr>
              <a:endParaRPr lang="en-US" sz="2799" b="1">
                <a:solidFill>
                  <a:srgbClr val="000000"/>
                </a:solidFill>
                <a:latin typeface="Alegreya Bold"/>
                <a:ea typeface="Alegreya Bold"/>
                <a:cs typeface="Alegreya Bold"/>
                <a:sym typeface="Alegreya Bold"/>
              </a:endParaRPr>
            </a:p>
          </p:txBody>
        </p:sp>
        <p:sp>
          <p:nvSpPr>
            <p:cNvPr id="12" name="TextBox 12"/>
            <p:cNvSpPr txBox="1"/>
            <p:nvPr/>
          </p:nvSpPr>
          <p:spPr>
            <a:xfrm>
              <a:off x="242558" y="-95250"/>
              <a:ext cx="7563550" cy="999495"/>
            </a:xfrm>
            <a:prstGeom prst="rect">
              <a:avLst/>
            </a:prstGeom>
          </p:spPr>
          <p:txBody>
            <a:bodyPr lIns="0" tIns="0" rIns="0" bIns="0" rtlCol="0" anchor="t">
              <a:spAutoFit/>
            </a:bodyPr>
            <a:lstStyle/>
            <a:p>
              <a:pPr algn="ctr">
                <a:lnSpc>
                  <a:spcPts val="6277"/>
                </a:lnSpc>
              </a:pPr>
              <a:r>
                <a:rPr lang="en-US" sz="4483">
                  <a:solidFill>
                    <a:srgbClr val="000000"/>
                  </a:solidFill>
                  <a:latin typeface="Bobby Jones"/>
                  <a:ea typeface="Bobby Jones"/>
                  <a:cs typeface="Bobby Jones"/>
                  <a:sym typeface="Bobby Jones"/>
                </a:rPr>
                <a:t>Mô tả</a:t>
              </a:r>
            </a:p>
          </p:txBody>
        </p:sp>
        <p:sp>
          <p:nvSpPr>
            <p:cNvPr id="13" name="TextBox 13"/>
            <p:cNvSpPr txBox="1"/>
            <p:nvPr/>
          </p:nvSpPr>
          <p:spPr>
            <a:xfrm>
              <a:off x="8616739" y="-95250"/>
              <a:ext cx="7563550" cy="999495"/>
            </a:xfrm>
            <a:prstGeom prst="rect">
              <a:avLst/>
            </a:prstGeom>
          </p:spPr>
          <p:txBody>
            <a:bodyPr lIns="0" tIns="0" rIns="0" bIns="0" rtlCol="0" anchor="t">
              <a:spAutoFit/>
            </a:bodyPr>
            <a:lstStyle/>
            <a:p>
              <a:pPr algn="ctr">
                <a:lnSpc>
                  <a:spcPts val="6277"/>
                </a:lnSpc>
              </a:pPr>
              <a:r>
                <a:rPr lang="en-US" sz="4483">
                  <a:solidFill>
                    <a:srgbClr val="000000"/>
                  </a:solidFill>
                  <a:latin typeface="Bobby Jones"/>
                  <a:ea typeface="Bobby Jones"/>
                  <a:cs typeface="Bobby Jones"/>
                  <a:sym typeface="Bobby Jones"/>
                </a:rPr>
                <a:t>CÁC BIẾN</a:t>
              </a:r>
            </a:p>
          </p:txBody>
        </p:sp>
      </p:grpSp>
      <p:sp>
        <p:nvSpPr>
          <p:cNvPr id="14" name="TextBox 14"/>
          <p:cNvSpPr txBox="1"/>
          <p:nvPr/>
        </p:nvSpPr>
        <p:spPr>
          <a:xfrm>
            <a:off x="1028700" y="564221"/>
            <a:ext cx="6191880" cy="1972310"/>
          </a:xfrm>
          <a:prstGeom prst="rect">
            <a:avLst/>
          </a:prstGeom>
        </p:spPr>
        <p:txBody>
          <a:bodyPr lIns="0" tIns="0" rIns="0" bIns="0" rtlCol="0" anchor="t">
            <a:spAutoFit/>
          </a:bodyPr>
          <a:lstStyle/>
          <a:p>
            <a:pPr algn="ctr">
              <a:lnSpc>
                <a:spcPts val="7840"/>
              </a:lnSpc>
            </a:pPr>
            <a:r>
              <a:rPr lang="en-US" sz="5600">
                <a:solidFill>
                  <a:srgbClr val="000000"/>
                </a:solidFill>
                <a:latin typeface="Bobby Jones"/>
                <a:ea typeface="Bobby Jones"/>
                <a:cs typeface="Bobby Jones"/>
                <a:sym typeface="Bobby Jones"/>
              </a:rPr>
              <a:t>Bộ dữ liệu </a:t>
            </a:r>
          </a:p>
          <a:p>
            <a:pPr algn="ctr">
              <a:lnSpc>
                <a:spcPts val="7840"/>
              </a:lnSpc>
            </a:pPr>
            <a:r>
              <a:rPr lang="en-US" sz="5600">
                <a:solidFill>
                  <a:srgbClr val="000000"/>
                </a:solidFill>
                <a:latin typeface="Bobby Jones"/>
                <a:ea typeface="Bobby Jones"/>
                <a:cs typeface="Bobby Jones"/>
                <a:sym typeface="Bobby Jones"/>
              </a:rPr>
              <a:t> UCI Diabetes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3848411" y="2238510"/>
            <a:ext cx="10808340" cy="6226242"/>
            <a:chOff x="0" y="0"/>
            <a:chExt cx="2846641" cy="1639833"/>
          </a:xfrm>
        </p:grpSpPr>
        <p:sp>
          <p:nvSpPr>
            <p:cNvPr id="4" name="Freeform 4"/>
            <p:cNvSpPr/>
            <p:nvPr/>
          </p:nvSpPr>
          <p:spPr>
            <a:xfrm>
              <a:off x="0" y="0"/>
              <a:ext cx="2846641" cy="1639833"/>
            </a:xfrm>
            <a:custGeom>
              <a:avLst/>
              <a:gdLst/>
              <a:ahLst/>
              <a:cxnLst/>
              <a:rect l="l" t="t" r="r" b="b"/>
              <a:pathLst>
                <a:path w="2846641" h="1639833">
                  <a:moveTo>
                    <a:pt x="36531" y="0"/>
                  </a:moveTo>
                  <a:lnTo>
                    <a:pt x="2810110" y="0"/>
                  </a:lnTo>
                  <a:cubicBezTo>
                    <a:pt x="2819799" y="0"/>
                    <a:pt x="2829090" y="3849"/>
                    <a:pt x="2835941" y="10700"/>
                  </a:cubicBezTo>
                  <a:cubicBezTo>
                    <a:pt x="2842792" y="17551"/>
                    <a:pt x="2846641" y="26842"/>
                    <a:pt x="2846641" y="36531"/>
                  </a:cubicBezTo>
                  <a:lnTo>
                    <a:pt x="2846641" y="1603303"/>
                  </a:lnTo>
                  <a:cubicBezTo>
                    <a:pt x="2846641" y="1623478"/>
                    <a:pt x="2830286" y="1639833"/>
                    <a:pt x="2810110" y="1639833"/>
                  </a:cubicBezTo>
                  <a:lnTo>
                    <a:pt x="36531" y="1639833"/>
                  </a:lnTo>
                  <a:cubicBezTo>
                    <a:pt x="16355" y="1639833"/>
                    <a:pt x="0" y="1623478"/>
                    <a:pt x="0" y="1603303"/>
                  </a:cubicBezTo>
                  <a:lnTo>
                    <a:pt x="0" y="36531"/>
                  </a:lnTo>
                  <a:cubicBezTo>
                    <a:pt x="0" y="16355"/>
                    <a:pt x="16355" y="0"/>
                    <a:pt x="36531"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0" y="-209550"/>
              <a:ext cx="2846641" cy="1849383"/>
            </a:xfrm>
            <a:prstGeom prst="rect">
              <a:avLst/>
            </a:prstGeom>
          </p:spPr>
          <p:txBody>
            <a:bodyPr lIns="101600" tIns="101600" rIns="101600" bIns="101600" rtlCol="0" anchor="ctr"/>
            <a:lstStyle/>
            <a:p>
              <a:pPr marL="647700" lvl="1" indent="-323850" algn="l">
                <a:lnSpc>
                  <a:spcPts val="5850"/>
                </a:lnSpc>
                <a:buFont typeface="Arial"/>
                <a:buChar char="•"/>
              </a:pPr>
              <a:r>
                <a:rPr lang="en-US" sz="3000" b="1">
                  <a:solidFill>
                    <a:srgbClr val="000000"/>
                  </a:solidFill>
                  <a:latin typeface="Alegreya Bold"/>
                  <a:ea typeface="Alegreya Bold"/>
                  <a:cs typeface="Alegreya Bold"/>
                  <a:sym typeface="Alegreya Bold"/>
                </a:rPr>
                <a:t>Date:</a:t>
              </a:r>
              <a:r>
                <a:rPr lang="en-US" sz="3000">
                  <a:solidFill>
                    <a:srgbClr val="000000"/>
                  </a:solidFill>
                  <a:latin typeface="Alegreya"/>
                  <a:ea typeface="Alegreya"/>
                  <a:cs typeface="Alegreya"/>
                  <a:sym typeface="Alegreya"/>
                </a:rPr>
                <a:t> Ngày diễn ra sự kiện y tế (định dạng MM-DD-YYYY)</a:t>
              </a:r>
            </a:p>
            <a:p>
              <a:pPr marL="647700" lvl="1" indent="-323850" algn="l">
                <a:lnSpc>
                  <a:spcPts val="5850"/>
                </a:lnSpc>
                <a:buFont typeface="Arial"/>
                <a:buChar char="•"/>
              </a:pPr>
              <a:r>
                <a:rPr lang="en-US" sz="3000" b="1">
                  <a:solidFill>
                    <a:srgbClr val="000000"/>
                  </a:solidFill>
                  <a:latin typeface="Alegreya Bold"/>
                  <a:ea typeface="Alegreya Bold"/>
                  <a:cs typeface="Alegreya Bold"/>
                  <a:sym typeface="Alegreya Bold"/>
                </a:rPr>
                <a:t>Time</a:t>
              </a:r>
              <a:r>
                <a:rPr lang="en-US" sz="3000">
                  <a:solidFill>
                    <a:srgbClr val="000000"/>
                  </a:solidFill>
                  <a:latin typeface="Alegreya"/>
                  <a:ea typeface="Alegreya"/>
                  <a:cs typeface="Alegreya"/>
                  <a:sym typeface="Alegreya"/>
                </a:rPr>
                <a:t>:  Thời gian cụ thể của sự kiện (định dạng HH:MM)</a:t>
              </a:r>
            </a:p>
            <a:p>
              <a:pPr marL="647700" lvl="1" indent="-323850" algn="l">
                <a:lnSpc>
                  <a:spcPts val="5850"/>
                </a:lnSpc>
                <a:buFont typeface="Arial"/>
                <a:buChar char="•"/>
              </a:pPr>
              <a:r>
                <a:rPr lang="en-US" sz="3000" b="1">
                  <a:solidFill>
                    <a:srgbClr val="000000"/>
                  </a:solidFill>
                  <a:latin typeface="Alegreya Bold"/>
                  <a:ea typeface="Alegreya Bold"/>
                  <a:cs typeface="Alegreya Bold"/>
                  <a:sym typeface="Alegreya Bold"/>
                </a:rPr>
                <a:t>Code:</a:t>
              </a:r>
              <a:r>
                <a:rPr lang="en-US" sz="3000">
                  <a:solidFill>
                    <a:srgbClr val="000000"/>
                  </a:solidFill>
                  <a:latin typeface="Alegreya"/>
                  <a:ea typeface="Alegreya"/>
                  <a:cs typeface="Alegreya"/>
                  <a:sym typeface="Alegreya"/>
                </a:rPr>
                <a:t> Mã hóa loại sự kiện hoặc hành vi y tế (ví dụ: đo glucose, tiêm insulin, ăn uống…)</a:t>
              </a:r>
            </a:p>
            <a:p>
              <a:pPr marL="647700" lvl="1" indent="-323850" algn="l">
                <a:lnSpc>
                  <a:spcPts val="5850"/>
                </a:lnSpc>
                <a:buFont typeface="Arial"/>
                <a:buChar char="•"/>
              </a:pPr>
              <a:r>
                <a:rPr lang="en-US" sz="3000" b="1">
                  <a:solidFill>
                    <a:srgbClr val="000000"/>
                  </a:solidFill>
                  <a:latin typeface="Alegreya Bold"/>
                  <a:ea typeface="Alegreya Bold"/>
                  <a:cs typeface="Alegreya Bold"/>
                  <a:sym typeface="Alegreya Bold"/>
                </a:rPr>
                <a:t>Value: </a:t>
              </a:r>
              <a:r>
                <a:rPr lang="en-US" sz="3000">
                  <a:solidFill>
                    <a:srgbClr val="000000"/>
                  </a:solidFill>
                  <a:latin typeface="Alegreya"/>
                  <a:ea typeface="Alegreya"/>
                  <a:cs typeface="Alegreya"/>
                  <a:sym typeface="Alegreya"/>
                </a:rPr>
                <a:t> Giá trị đo lường tương ứng với mã Code (có thể là nồng độ glucose, liều insulin, v.v.)</a:t>
              </a:r>
            </a:p>
          </p:txBody>
        </p:sp>
      </p:grpSp>
      <p:sp>
        <p:nvSpPr>
          <p:cNvPr id="6" name="TextBox 6"/>
          <p:cNvSpPr txBox="1"/>
          <p:nvPr/>
        </p:nvSpPr>
        <p:spPr>
          <a:xfrm>
            <a:off x="3726838" y="595821"/>
            <a:ext cx="10929913" cy="1046075"/>
          </a:xfrm>
          <a:prstGeom prst="rect">
            <a:avLst/>
          </a:prstGeom>
        </p:spPr>
        <p:txBody>
          <a:bodyPr lIns="0" tIns="0" rIns="0" bIns="0" rtlCol="0" anchor="t">
            <a:spAutoFit/>
          </a:bodyPr>
          <a:lstStyle/>
          <a:p>
            <a:pPr algn="ctr">
              <a:lnSpc>
                <a:spcPts val="8492"/>
              </a:lnSpc>
            </a:pPr>
            <a:r>
              <a:rPr lang="en-US" sz="6065">
                <a:solidFill>
                  <a:srgbClr val="000000"/>
                </a:solidFill>
                <a:latin typeface="Bobby Jones"/>
                <a:ea typeface="Bobby Jones"/>
                <a:cs typeface="Bobby Jones"/>
                <a:sym typeface="Bobby Jones"/>
              </a:rPr>
              <a:t>Data summary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2657790" y="328745"/>
            <a:ext cx="13249500" cy="2928699"/>
          </a:xfrm>
          <a:prstGeom prst="rect">
            <a:avLst/>
          </a:prstGeom>
        </p:spPr>
        <p:txBody>
          <a:bodyPr lIns="0" tIns="0" rIns="0" bIns="0" rtlCol="0" anchor="t">
            <a:spAutoFit/>
          </a:bodyPr>
          <a:lstStyle/>
          <a:p>
            <a:pPr algn="ctr">
              <a:lnSpc>
                <a:spcPts val="11703"/>
              </a:lnSpc>
            </a:pPr>
            <a:r>
              <a:rPr lang="en-US" sz="8359">
                <a:solidFill>
                  <a:srgbClr val="000000"/>
                </a:solidFill>
                <a:latin typeface="Bobby Jones"/>
                <a:ea typeface="Bobby Jones"/>
                <a:cs typeface="Bobby Jones"/>
                <a:sym typeface="Bobby Jones"/>
              </a:rPr>
              <a:t>Phân tích tổng quan: Giá trị trung bình theo Code</a:t>
            </a:r>
          </a:p>
        </p:txBody>
      </p:sp>
      <p:grpSp>
        <p:nvGrpSpPr>
          <p:cNvPr id="4" name="Group 4"/>
          <p:cNvGrpSpPr/>
          <p:nvPr/>
        </p:nvGrpSpPr>
        <p:grpSpPr>
          <a:xfrm>
            <a:off x="5370188" y="4020293"/>
            <a:ext cx="7547625" cy="4420383"/>
            <a:chOff x="0" y="0"/>
            <a:chExt cx="1773390" cy="1038613"/>
          </a:xfrm>
        </p:grpSpPr>
        <p:sp>
          <p:nvSpPr>
            <p:cNvPr id="5" name="Freeform 5"/>
            <p:cNvSpPr/>
            <p:nvPr/>
          </p:nvSpPr>
          <p:spPr>
            <a:xfrm>
              <a:off x="0" y="0"/>
              <a:ext cx="1773390" cy="1038613"/>
            </a:xfrm>
            <a:custGeom>
              <a:avLst/>
              <a:gdLst/>
              <a:ahLst/>
              <a:cxnLst/>
              <a:rect l="l" t="t" r="r" b="b"/>
              <a:pathLst>
                <a:path w="1773390" h="1038613">
                  <a:moveTo>
                    <a:pt x="52313" y="0"/>
                  </a:moveTo>
                  <a:lnTo>
                    <a:pt x="1721077" y="0"/>
                  </a:lnTo>
                  <a:cubicBezTo>
                    <a:pt x="1749968" y="0"/>
                    <a:pt x="1773390" y="23421"/>
                    <a:pt x="1773390" y="52313"/>
                  </a:cubicBezTo>
                  <a:lnTo>
                    <a:pt x="1773390" y="986300"/>
                  </a:lnTo>
                  <a:cubicBezTo>
                    <a:pt x="1773390" y="1000174"/>
                    <a:pt x="1767878" y="1013480"/>
                    <a:pt x="1758067" y="1023291"/>
                  </a:cubicBezTo>
                  <a:cubicBezTo>
                    <a:pt x="1748257" y="1033101"/>
                    <a:pt x="1734951" y="1038613"/>
                    <a:pt x="1721077" y="1038613"/>
                  </a:cubicBezTo>
                  <a:lnTo>
                    <a:pt x="52313" y="1038613"/>
                  </a:lnTo>
                  <a:cubicBezTo>
                    <a:pt x="23421" y="1038613"/>
                    <a:pt x="0" y="1015192"/>
                    <a:pt x="0" y="986300"/>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1076713"/>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6365634" y="3257445"/>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5948763" y="4459363"/>
            <a:ext cx="6667553" cy="33554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Mã Code nào có giá trị trung bình cao nhất?</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Có nhóm mã nào nổi bật về mức độ đo lường?</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 3. Những mã nào có giá trị thấp hoặc không có dữ liệu?</a:t>
            </a: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7115584" y="3305205"/>
            <a:ext cx="4056832" cy="763384"/>
          </a:xfrm>
          <a:prstGeom prst="rect">
            <a:avLst/>
          </a:prstGeom>
        </p:spPr>
        <p:txBody>
          <a:bodyPr lIns="0" tIns="0" rIns="0" bIns="0" rtlCol="0" anchor="t">
            <a:spAutoFit/>
          </a:bodyPr>
          <a:lstStyle/>
          <a:p>
            <a:pPr algn="ctr">
              <a:lnSpc>
                <a:spcPts val="6223"/>
              </a:lnSpc>
            </a:pPr>
            <a:r>
              <a:rPr lang="en-US" sz="4445">
                <a:solidFill>
                  <a:srgbClr val="000000"/>
                </a:solidFill>
                <a:latin typeface="Bobby Jones"/>
                <a:ea typeface="Bobby Jones"/>
                <a:cs typeface="Bobby Jones"/>
                <a:sym typeface="Bobby Jones"/>
              </a:rPr>
              <a:t>Câu hỏi</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2817319" y="214006"/>
            <a:ext cx="12653361" cy="7058571"/>
          </a:xfrm>
          <a:custGeom>
            <a:avLst/>
            <a:gdLst/>
            <a:ahLst/>
            <a:cxnLst/>
            <a:rect l="l" t="t" r="r" b="b"/>
            <a:pathLst>
              <a:path w="12653361" h="7058571">
                <a:moveTo>
                  <a:pt x="0" y="0"/>
                </a:moveTo>
                <a:lnTo>
                  <a:pt x="12653362" y="0"/>
                </a:lnTo>
                <a:lnTo>
                  <a:pt x="12653362" y="7058571"/>
                </a:lnTo>
                <a:lnTo>
                  <a:pt x="0" y="7058571"/>
                </a:lnTo>
                <a:lnTo>
                  <a:pt x="0" y="0"/>
                </a:lnTo>
                <a:close/>
              </a:path>
            </a:pathLst>
          </a:custGeom>
          <a:blipFill>
            <a:blip r:embed="rId3"/>
            <a:stretch>
              <a:fillRect l="-30" r="-30"/>
            </a:stretch>
          </a:blipFill>
        </p:spPr>
        <p:txBody>
          <a:bodyPr/>
          <a:lstStyle/>
          <a:p>
            <a:endParaRPr lang="en-US"/>
          </a:p>
        </p:txBody>
      </p:sp>
      <p:sp>
        <p:nvSpPr>
          <p:cNvPr id="4" name="TextBox 4"/>
          <p:cNvSpPr txBox="1"/>
          <p:nvPr/>
        </p:nvSpPr>
        <p:spPr>
          <a:xfrm>
            <a:off x="2099606" y="7224952"/>
            <a:ext cx="14088789" cy="3339465"/>
          </a:xfrm>
          <a:prstGeom prst="rect">
            <a:avLst/>
          </a:prstGeom>
        </p:spPr>
        <p:txBody>
          <a:bodyPr lIns="0" tIns="0" rIns="0" bIns="0" rtlCol="0" anchor="t">
            <a:spAutoFit/>
          </a:bodyPr>
          <a:lstStyle/>
          <a:p>
            <a:pPr algn="l">
              <a:lnSpc>
                <a:spcPts val="3359"/>
              </a:lnSpc>
              <a:spcBef>
                <a:spcPct val="0"/>
              </a:spcBef>
            </a:pPr>
            <a:r>
              <a:rPr lang="en-US" sz="2400">
                <a:solidFill>
                  <a:srgbClr val="000000"/>
                </a:solidFill>
                <a:latin typeface="Arial Unicode"/>
                <a:ea typeface="Arial Unicode"/>
                <a:cs typeface="Arial Unicode"/>
                <a:sym typeface="Arial Unicode"/>
              </a:rPr>
              <a:t>- Code 61 có giá trị trung bình cao nhất, vượt trội so với các mã còn lại → có thể phản ánh hành vi điều trị đặc biệt hoặc chỉ số sinh hóa quan trọng.</a:t>
            </a:r>
          </a:p>
          <a:p>
            <a:pPr algn="l">
              <a:lnSpc>
                <a:spcPts val="3359"/>
              </a:lnSpc>
              <a:spcBef>
                <a:spcPct val="0"/>
              </a:spcBef>
            </a:pPr>
            <a:r>
              <a:rPr lang="en-US" sz="2400">
                <a:solidFill>
                  <a:srgbClr val="000000"/>
                </a:solidFill>
                <a:latin typeface="Arial Unicode"/>
                <a:ea typeface="Arial Unicode"/>
                <a:cs typeface="Arial Unicode"/>
                <a:sym typeface="Arial Unicode"/>
              </a:rPr>
              <a:t>- Nhóm mã 48, 54, 57, 62, 59, 53, 58 dao động ở mức trung bình khá cao (150–190) → cho thấy mức độ hoạt động y tế đáng chú ý.</a:t>
            </a:r>
          </a:p>
          <a:p>
            <a:pPr algn="l">
              <a:lnSpc>
                <a:spcPts val="3359"/>
              </a:lnSpc>
              <a:spcBef>
                <a:spcPct val="0"/>
              </a:spcBef>
            </a:pPr>
            <a:r>
              <a:rPr lang="en-US" sz="2400">
                <a:solidFill>
                  <a:srgbClr val="000000"/>
                </a:solidFill>
                <a:latin typeface="Arial Unicode"/>
                <a:ea typeface="Arial Unicode"/>
                <a:cs typeface="Arial Unicode"/>
                <a:sym typeface="Arial Unicode"/>
              </a:rPr>
              <a:t>- Các mã 33–36 có giá trị rất thấp và ít biến động → phản ánh các hành vi thường xuyên, ổn định hoặc ít ảnh hưởng đến phân tích.</a:t>
            </a:r>
          </a:p>
          <a:p>
            <a:pPr algn="l">
              <a:lnSpc>
                <a:spcPts val="3359"/>
              </a:lnSpc>
              <a:spcBef>
                <a:spcPct val="0"/>
              </a:spcBef>
            </a:pPr>
            <a:r>
              <a:rPr lang="en-US" sz="2400">
                <a:solidFill>
                  <a:srgbClr val="000000"/>
                </a:solidFill>
                <a:latin typeface="Arial Unicode"/>
                <a:ea typeface="Arial Unicode"/>
                <a:cs typeface="Arial Unicode"/>
                <a:sym typeface="Arial Unicode"/>
              </a:rPr>
              <a:t>- Nhiều mã từ 65 trở đi không có dữ liệu → cần loại bỏ hoặc kiểm tra lại trong quá trình tiền xử lý.</a:t>
            </a:r>
          </a:p>
          <a:p>
            <a:pPr algn="l">
              <a:lnSpc>
                <a:spcPts val="3359"/>
              </a:lnSpc>
              <a:spcBef>
                <a:spcPct val="0"/>
              </a:spcBef>
            </a:pPr>
            <a:endParaRPr lang="en-US" sz="2400">
              <a:solidFill>
                <a:srgbClr val="000000"/>
              </a:solidFill>
              <a:latin typeface="Arial Unicode"/>
              <a:ea typeface="Arial Unicode"/>
              <a:cs typeface="Arial Unicode"/>
              <a:sym typeface="Arial Unicode"/>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579254" y="279367"/>
            <a:ext cx="8245649" cy="1743782"/>
          </a:xfrm>
          <a:prstGeom prst="rect">
            <a:avLst/>
          </a:prstGeom>
        </p:spPr>
        <p:txBody>
          <a:bodyPr lIns="0" tIns="0" rIns="0" bIns="0" rtlCol="0" anchor="t">
            <a:spAutoFit/>
          </a:bodyPr>
          <a:lstStyle/>
          <a:p>
            <a:pPr algn="ctr">
              <a:lnSpc>
                <a:spcPts val="6940"/>
              </a:lnSpc>
            </a:pPr>
            <a:r>
              <a:rPr lang="en-US" sz="4957">
                <a:solidFill>
                  <a:srgbClr val="000000"/>
                </a:solidFill>
                <a:latin typeface="Bobby Jones"/>
                <a:ea typeface="Bobby Jones"/>
                <a:cs typeface="Bobby Jones"/>
                <a:sym typeface="Bobby Jones"/>
              </a:rPr>
              <a:t>Phân tích chuỗi thời gian trong dữ liệu tiểu đường</a:t>
            </a:r>
          </a:p>
        </p:txBody>
      </p:sp>
      <p:grpSp>
        <p:nvGrpSpPr>
          <p:cNvPr id="4" name="Group 4"/>
          <p:cNvGrpSpPr/>
          <p:nvPr/>
        </p:nvGrpSpPr>
        <p:grpSpPr>
          <a:xfrm>
            <a:off x="756452" y="3291808"/>
            <a:ext cx="7547625" cy="4470016"/>
            <a:chOff x="0" y="0"/>
            <a:chExt cx="1773390" cy="1050275"/>
          </a:xfrm>
        </p:grpSpPr>
        <p:sp>
          <p:nvSpPr>
            <p:cNvPr id="5" name="Freeform 5"/>
            <p:cNvSpPr/>
            <p:nvPr/>
          </p:nvSpPr>
          <p:spPr>
            <a:xfrm>
              <a:off x="0" y="0"/>
              <a:ext cx="1773390" cy="1050275"/>
            </a:xfrm>
            <a:custGeom>
              <a:avLst/>
              <a:gdLst/>
              <a:ahLst/>
              <a:cxnLst/>
              <a:rect l="l" t="t" r="r" b="b"/>
              <a:pathLst>
                <a:path w="1773390" h="1050275">
                  <a:moveTo>
                    <a:pt x="52313" y="0"/>
                  </a:moveTo>
                  <a:lnTo>
                    <a:pt x="1721077" y="0"/>
                  </a:lnTo>
                  <a:cubicBezTo>
                    <a:pt x="1749968" y="0"/>
                    <a:pt x="1773390" y="23421"/>
                    <a:pt x="1773390" y="52313"/>
                  </a:cubicBezTo>
                  <a:lnTo>
                    <a:pt x="1773390" y="997962"/>
                  </a:lnTo>
                  <a:cubicBezTo>
                    <a:pt x="1773390" y="1026854"/>
                    <a:pt x="1749968" y="1050275"/>
                    <a:pt x="1721077" y="1050275"/>
                  </a:cubicBezTo>
                  <a:lnTo>
                    <a:pt x="52313" y="1050275"/>
                  </a:lnTo>
                  <a:cubicBezTo>
                    <a:pt x="23421" y="1050275"/>
                    <a:pt x="0" y="1026854"/>
                    <a:pt x="0" y="997962"/>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1088375"/>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1751898" y="2528960"/>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1335027" y="3730878"/>
            <a:ext cx="6667553" cy="37745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Các mã Code có xu hướng biến động như thế nào theo thời gian?</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Có mã nào thể hiện rủi ro cao hoặc bất thường không?</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 3. Dữ liệu có bị gián đoạn hay thiếu hụt ở giai đoạn nào?</a:t>
            </a: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2369396" y="2614503"/>
            <a:ext cx="4056832" cy="697344"/>
          </a:xfrm>
          <a:prstGeom prst="rect">
            <a:avLst/>
          </a:prstGeom>
        </p:spPr>
        <p:txBody>
          <a:bodyPr lIns="0" tIns="0" rIns="0" bIns="0" rtlCol="0" anchor="t">
            <a:spAutoFit/>
          </a:bodyPr>
          <a:lstStyle/>
          <a:p>
            <a:pPr algn="ctr">
              <a:lnSpc>
                <a:spcPts val="5663"/>
              </a:lnSpc>
            </a:pPr>
            <a:r>
              <a:rPr lang="en-US" sz="4045">
                <a:solidFill>
                  <a:srgbClr val="000000"/>
                </a:solidFill>
                <a:latin typeface="Bobby Jones"/>
                <a:ea typeface="Bobby Jones"/>
                <a:cs typeface="Bobby Jones"/>
                <a:sym typeface="Bobby Jones"/>
              </a:rPr>
              <a:t>Câu hỏi</a:t>
            </a:r>
          </a:p>
        </p:txBody>
      </p:sp>
      <p:grpSp>
        <p:nvGrpSpPr>
          <p:cNvPr id="12" name="Group 12"/>
          <p:cNvGrpSpPr/>
          <p:nvPr/>
        </p:nvGrpSpPr>
        <p:grpSpPr>
          <a:xfrm>
            <a:off x="9144000" y="3291808"/>
            <a:ext cx="7547625" cy="4470016"/>
            <a:chOff x="0" y="0"/>
            <a:chExt cx="1773390" cy="1050275"/>
          </a:xfrm>
        </p:grpSpPr>
        <p:sp>
          <p:nvSpPr>
            <p:cNvPr id="13" name="Freeform 13"/>
            <p:cNvSpPr/>
            <p:nvPr/>
          </p:nvSpPr>
          <p:spPr>
            <a:xfrm>
              <a:off x="0" y="0"/>
              <a:ext cx="1773390" cy="1050275"/>
            </a:xfrm>
            <a:custGeom>
              <a:avLst/>
              <a:gdLst/>
              <a:ahLst/>
              <a:cxnLst/>
              <a:rect l="l" t="t" r="r" b="b"/>
              <a:pathLst>
                <a:path w="1773390" h="1050275">
                  <a:moveTo>
                    <a:pt x="52313" y="0"/>
                  </a:moveTo>
                  <a:lnTo>
                    <a:pt x="1721077" y="0"/>
                  </a:lnTo>
                  <a:cubicBezTo>
                    <a:pt x="1749968" y="0"/>
                    <a:pt x="1773390" y="23421"/>
                    <a:pt x="1773390" y="52313"/>
                  </a:cubicBezTo>
                  <a:lnTo>
                    <a:pt x="1773390" y="997962"/>
                  </a:lnTo>
                  <a:cubicBezTo>
                    <a:pt x="1773390" y="1026854"/>
                    <a:pt x="1749968" y="1050275"/>
                    <a:pt x="1721077" y="1050275"/>
                  </a:cubicBezTo>
                  <a:lnTo>
                    <a:pt x="52313" y="1050275"/>
                  </a:lnTo>
                  <a:cubicBezTo>
                    <a:pt x="23421" y="1050275"/>
                    <a:pt x="0" y="1026854"/>
                    <a:pt x="0" y="997962"/>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14" name="TextBox 14"/>
            <p:cNvSpPr txBox="1"/>
            <p:nvPr/>
          </p:nvSpPr>
          <p:spPr>
            <a:xfrm>
              <a:off x="0" y="-57150"/>
              <a:ext cx="1773390" cy="1107425"/>
            </a:xfrm>
            <a:prstGeom prst="rect">
              <a:avLst/>
            </a:prstGeom>
          </p:spPr>
          <p:txBody>
            <a:bodyPr lIns="56943" tIns="56943" rIns="56943" bIns="56943" rtlCol="0" anchor="ctr"/>
            <a:lstStyle/>
            <a:p>
              <a:pPr algn="ctr">
                <a:lnSpc>
                  <a:spcPts val="3639"/>
                </a:lnSpc>
              </a:pPr>
              <a:endParaRPr/>
            </a:p>
          </p:txBody>
        </p:sp>
      </p:grpSp>
      <p:grpSp>
        <p:nvGrpSpPr>
          <p:cNvPr id="15" name="Group 15"/>
          <p:cNvGrpSpPr/>
          <p:nvPr/>
        </p:nvGrpSpPr>
        <p:grpSpPr>
          <a:xfrm>
            <a:off x="10139447" y="2528960"/>
            <a:ext cx="5556731" cy="954155"/>
            <a:chOff x="0" y="0"/>
            <a:chExt cx="1305609" cy="224188"/>
          </a:xfrm>
        </p:grpSpPr>
        <p:sp>
          <p:nvSpPr>
            <p:cNvPr id="16" name="Freeform 16"/>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17" name="TextBox 17"/>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8" name="TextBox 18"/>
          <p:cNvSpPr txBox="1"/>
          <p:nvPr/>
        </p:nvSpPr>
        <p:spPr>
          <a:xfrm>
            <a:off x="9716487" y="4302666"/>
            <a:ext cx="6667553" cy="421734"/>
          </a:xfrm>
          <a:prstGeom prst="rect">
            <a:avLst/>
          </a:prstGeom>
        </p:spPr>
        <p:txBody>
          <a:bodyPr lIns="0" tIns="0" rIns="0" bIns="0" rtlCol="0" anchor="t">
            <a:spAutoFit/>
          </a:bodyPr>
          <a:lstStyle/>
          <a:p>
            <a:pPr algn="ctr">
              <a:lnSpc>
                <a:spcPts val="3310"/>
              </a:lnSpc>
            </a:pPr>
            <a:r>
              <a:rPr lang="en-US" sz="2713">
                <a:solidFill>
                  <a:srgbClr val="000000"/>
                </a:solidFill>
                <a:latin typeface="Alegreya"/>
                <a:ea typeface="Alegreya"/>
                <a:cs typeface="Alegreya"/>
                <a:sym typeface="Alegreya"/>
              </a:rPr>
              <a:t>Chọn nhóm mã Code dày dữ liệu nhất:</a:t>
            </a:r>
          </a:p>
        </p:txBody>
      </p:sp>
      <p:sp>
        <p:nvSpPr>
          <p:cNvPr id="19" name="TextBox 19"/>
          <p:cNvSpPr txBox="1"/>
          <p:nvPr/>
        </p:nvSpPr>
        <p:spPr>
          <a:xfrm>
            <a:off x="10889397" y="2631013"/>
            <a:ext cx="4056832" cy="664324"/>
          </a:xfrm>
          <a:prstGeom prst="rect">
            <a:avLst/>
          </a:prstGeom>
        </p:spPr>
        <p:txBody>
          <a:bodyPr lIns="0" tIns="0" rIns="0" bIns="0" rtlCol="0" anchor="t">
            <a:spAutoFit/>
          </a:bodyPr>
          <a:lstStyle/>
          <a:p>
            <a:pPr algn="ctr">
              <a:lnSpc>
                <a:spcPts val="5383"/>
              </a:lnSpc>
            </a:pPr>
            <a:r>
              <a:rPr lang="en-US" sz="3845">
                <a:solidFill>
                  <a:srgbClr val="000000"/>
                </a:solidFill>
                <a:latin typeface="Bobby Jones"/>
                <a:ea typeface="Bobby Jones"/>
                <a:cs typeface="Bobby Jones"/>
                <a:sym typeface="Bobby Jones"/>
              </a:rPr>
              <a:t>ChỌN chỉ số y tế </a:t>
            </a:r>
          </a:p>
        </p:txBody>
      </p:sp>
      <p:sp>
        <p:nvSpPr>
          <p:cNvPr id="20" name="TextBox 20"/>
          <p:cNvSpPr txBox="1"/>
          <p:nvPr/>
        </p:nvSpPr>
        <p:spPr>
          <a:xfrm>
            <a:off x="12670169" y="4731765"/>
            <a:ext cx="495287" cy="3030060"/>
          </a:xfrm>
          <a:prstGeom prst="rect">
            <a:avLst/>
          </a:prstGeom>
        </p:spPr>
        <p:txBody>
          <a:bodyPr lIns="0" tIns="0" rIns="0" bIns="0" rtlCol="0" anchor="t">
            <a:spAutoFit/>
          </a:bodyPr>
          <a:lstStyle/>
          <a:p>
            <a:pPr algn="l">
              <a:lnSpc>
                <a:spcPts val="4042"/>
              </a:lnSpc>
            </a:pPr>
            <a:r>
              <a:rPr lang="en-US" sz="3313" b="1">
                <a:solidFill>
                  <a:srgbClr val="000000"/>
                </a:solidFill>
                <a:latin typeface="Alegreya Bold"/>
                <a:ea typeface="Alegreya Bold"/>
                <a:cs typeface="Alegreya Bold"/>
                <a:sym typeface="Alegreya Bold"/>
              </a:rPr>
              <a:t>33</a:t>
            </a:r>
          </a:p>
          <a:p>
            <a:pPr algn="l">
              <a:lnSpc>
                <a:spcPts val="4042"/>
              </a:lnSpc>
            </a:pPr>
            <a:r>
              <a:rPr lang="en-US" sz="3313" b="1">
                <a:solidFill>
                  <a:srgbClr val="000000"/>
                </a:solidFill>
                <a:latin typeface="Alegreya Bold"/>
                <a:ea typeface="Alegreya Bold"/>
                <a:cs typeface="Alegreya Bold"/>
                <a:sym typeface="Alegreya Bold"/>
              </a:rPr>
              <a:t>34</a:t>
            </a:r>
          </a:p>
          <a:p>
            <a:pPr algn="l">
              <a:lnSpc>
                <a:spcPts val="4042"/>
              </a:lnSpc>
            </a:pPr>
            <a:r>
              <a:rPr lang="en-US" sz="3313" b="1">
                <a:solidFill>
                  <a:srgbClr val="000000"/>
                </a:solidFill>
                <a:latin typeface="Alegreya Bold"/>
                <a:ea typeface="Alegreya Bold"/>
                <a:cs typeface="Alegreya Bold"/>
                <a:sym typeface="Alegreya Bold"/>
              </a:rPr>
              <a:t>58</a:t>
            </a:r>
          </a:p>
          <a:p>
            <a:pPr algn="l">
              <a:lnSpc>
                <a:spcPts val="4042"/>
              </a:lnSpc>
            </a:pPr>
            <a:r>
              <a:rPr lang="en-US" sz="3313" b="1">
                <a:solidFill>
                  <a:srgbClr val="000000"/>
                </a:solidFill>
                <a:latin typeface="Alegreya Bold"/>
                <a:ea typeface="Alegreya Bold"/>
                <a:cs typeface="Alegreya Bold"/>
                <a:sym typeface="Alegreya Bold"/>
              </a:rPr>
              <a:t>62</a:t>
            </a:r>
          </a:p>
          <a:p>
            <a:pPr algn="l">
              <a:lnSpc>
                <a:spcPts val="4042"/>
              </a:lnSpc>
            </a:pPr>
            <a:r>
              <a:rPr lang="en-US" sz="3313" b="1">
                <a:solidFill>
                  <a:srgbClr val="000000"/>
                </a:solidFill>
                <a:latin typeface="Alegreya Bold"/>
                <a:ea typeface="Alegreya Bold"/>
                <a:cs typeface="Alegreya Bold"/>
                <a:sym typeface="Alegreya Bold"/>
              </a:rPr>
              <a:t>60</a:t>
            </a:r>
          </a:p>
          <a:p>
            <a:pPr algn="l">
              <a:lnSpc>
                <a:spcPts val="4042"/>
              </a:lnSpc>
            </a:pPr>
            <a:endParaRPr lang="en-US" sz="3313" b="1">
              <a:solidFill>
                <a:srgbClr val="000000"/>
              </a:solidFill>
              <a:latin typeface="Alegreya Bold"/>
              <a:ea typeface="Alegreya Bold"/>
              <a:cs typeface="Alegreya Bold"/>
              <a:sym typeface="Alegreya Bo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439434" y="453324"/>
            <a:ext cx="15409132" cy="6105868"/>
          </a:xfrm>
          <a:custGeom>
            <a:avLst/>
            <a:gdLst/>
            <a:ahLst/>
            <a:cxnLst/>
            <a:rect l="l" t="t" r="r" b="b"/>
            <a:pathLst>
              <a:path w="15409132" h="6105868">
                <a:moveTo>
                  <a:pt x="0" y="0"/>
                </a:moveTo>
                <a:lnTo>
                  <a:pt x="15409132" y="0"/>
                </a:lnTo>
                <a:lnTo>
                  <a:pt x="15409132" y="6105868"/>
                </a:lnTo>
                <a:lnTo>
                  <a:pt x="0" y="6105868"/>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356437" y="6733489"/>
            <a:ext cx="15902863" cy="3339465"/>
          </a:xfrm>
          <a:prstGeom prst="rect">
            <a:avLst/>
          </a:prstGeom>
        </p:spPr>
        <p:txBody>
          <a:bodyPr lIns="0" tIns="0" rIns="0" bIns="0" rtlCol="0" anchor="t">
            <a:spAutoFit/>
          </a:bodyPr>
          <a:lstStyle/>
          <a:p>
            <a:pPr algn="l">
              <a:lnSpc>
                <a:spcPts val="3359"/>
              </a:lnSpc>
              <a:spcBef>
                <a:spcPct val="0"/>
              </a:spcBef>
            </a:pPr>
            <a:r>
              <a:rPr lang="en-US" sz="2400">
                <a:solidFill>
                  <a:srgbClr val="000000"/>
                </a:solidFill>
                <a:latin typeface="Arial Unicode"/>
                <a:ea typeface="Arial Unicode"/>
                <a:cs typeface="Arial Unicode"/>
                <a:sym typeface="Arial Unicode"/>
              </a:rPr>
              <a:t>- Các mã 33 và 34 có giá trị thấp và ổn định theo thời gian → phản ánh các hoạt động thường xuyên như đo glucose hoặc tiêm insulin.</a:t>
            </a:r>
          </a:p>
          <a:p>
            <a:pPr algn="l">
              <a:lnSpc>
                <a:spcPts val="3359"/>
              </a:lnSpc>
              <a:spcBef>
                <a:spcPct val="0"/>
              </a:spcBef>
            </a:pPr>
            <a:r>
              <a:rPr lang="en-US" sz="2400">
                <a:solidFill>
                  <a:srgbClr val="000000"/>
                </a:solidFill>
                <a:latin typeface="Arial Unicode"/>
                <a:ea typeface="Arial Unicode"/>
                <a:cs typeface="Arial Unicode"/>
                <a:sym typeface="Arial Unicode"/>
              </a:rPr>
              <a:t>- Nhóm mã 58, 60, 62 có giá trị dao động mạnh, nhiều thời điểm vượt mức 400 → cho thấy nguy cơ sinh học cao hoặc hành vi điều trị không ổn định.</a:t>
            </a:r>
          </a:p>
          <a:p>
            <a:pPr algn="l">
              <a:lnSpc>
                <a:spcPts val="3359"/>
              </a:lnSpc>
              <a:spcBef>
                <a:spcPct val="0"/>
              </a:spcBef>
            </a:pPr>
            <a:r>
              <a:rPr lang="en-US" sz="2400">
                <a:solidFill>
                  <a:srgbClr val="000000"/>
                </a:solidFill>
                <a:latin typeface="Arial Unicode"/>
                <a:ea typeface="Arial Unicode"/>
                <a:cs typeface="Arial Unicode"/>
                <a:sym typeface="Arial Unicode"/>
              </a:rPr>
              <a:t>- Từ năm 1989 trở đi, dữ liệu có xu hướng biến động rõ rệt hơn → có thể liên quan đến thay đổi trong quy trình thu thập hoặc điều trị.</a:t>
            </a:r>
          </a:p>
          <a:p>
            <a:pPr algn="l">
              <a:lnSpc>
                <a:spcPts val="3359"/>
              </a:lnSpc>
              <a:spcBef>
                <a:spcPct val="0"/>
              </a:spcBef>
            </a:pPr>
            <a:r>
              <a:rPr lang="en-US" sz="2400">
                <a:solidFill>
                  <a:srgbClr val="000000"/>
                </a:solidFill>
                <a:latin typeface="Arial Unicode"/>
                <a:ea typeface="Arial Unicode"/>
                <a:cs typeface="Arial Unicode"/>
                <a:sym typeface="Arial Unicode"/>
              </a:rPr>
              <a:t>- Một số khoảng thời gian xuất hiện gián đoạn dữ liệu → cần kiểm tra lại nguồn thu thập </a:t>
            </a:r>
          </a:p>
          <a:p>
            <a:pPr algn="l">
              <a:lnSpc>
                <a:spcPts val="3359"/>
              </a:lnSpc>
              <a:spcBef>
                <a:spcPct val="0"/>
              </a:spcBef>
            </a:pPr>
            <a:endParaRPr lang="en-US" sz="2400">
              <a:solidFill>
                <a:srgbClr val="000000"/>
              </a:solidFill>
              <a:latin typeface="Arial Unicode"/>
              <a:ea typeface="Arial Unicode"/>
              <a:cs typeface="Arial Unicode"/>
              <a:sym typeface="Arial Unicod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579254" y="279367"/>
            <a:ext cx="8245649" cy="1743782"/>
          </a:xfrm>
          <a:prstGeom prst="rect">
            <a:avLst/>
          </a:prstGeom>
        </p:spPr>
        <p:txBody>
          <a:bodyPr lIns="0" tIns="0" rIns="0" bIns="0" rtlCol="0" anchor="t">
            <a:spAutoFit/>
          </a:bodyPr>
          <a:lstStyle/>
          <a:p>
            <a:pPr algn="ctr">
              <a:lnSpc>
                <a:spcPts val="6940"/>
              </a:lnSpc>
            </a:pPr>
            <a:r>
              <a:rPr lang="en-US" sz="4957">
                <a:solidFill>
                  <a:srgbClr val="000000"/>
                </a:solidFill>
                <a:latin typeface="Bobby Jones"/>
                <a:ea typeface="Bobby Jones"/>
                <a:cs typeface="Bobby Jones"/>
                <a:sym typeface="Bobby Jones"/>
              </a:rPr>
              <a:t>Phát hiện điểm bất thường qua chuỗi thời gian</a:t>
            </a:r>
          </a:p>
        </p:txBody>
      </p:sp>
      <p:grpSp>
        <p:nvGrpSpPr>
          <p:cNvPr id="4" name="Group 4"/>
          <p:cNvGrpSpPr/>
          <p:nvPr/>
        </p:nvGrpSpPr>
        <p:grpSpPr>
          <a:xfrm>
            <a:off x="756452" y="3291808"/>
            <a:ext cx="7547625" cy="4583170"/>
            <a:chOff x="0" y="0"/>
            <a:chExt cx="1773390" cy="1076861"/>
          </a:xfrm>
        </p:grpSpPr>
        <p:sp>
          <p:nvSpPr>
            <p:cNvPr id="5" name="Freeform 5"/>
            <p:cNvSpPr/>
            <p:nvPr/>
          </p:nvSpPr>
          <p:spPr>
            <a:xfrm>
              <a:off x="0" y="0"/>
              <a:ext cx="1773390" cy="1076861"/>
            </a:xfrm>
            <a:custGeom>
              <a:avLst/>
              <a:gdLst/>
              <a:ahLst/>
              <a:cxnLst/>
              <a:rect l="l" t="t" r="r" b="b"/>
              <a:pathLst>
                <a:path w="1773390" h="1076861">
                  <a:moveTo>
                    <a:pt x="52313" y="0"/>
                  </a:moveTo>
                  <a:lnTo>
                    <a:pt x="1721077" y="0"/>
                  </a:lnTo>
                  <a:cubicBezTo>
                    <a:pt x="1749968" y="0"/>
                    <a:pt x="1773390" y="23421"/>
                    <a:pt x="1773390" y="52313"/>
                  </a:cubicBezTo>
                  <a:lnTo>
                    <a:pt x="1773390" y="1024549"/>
                  </a:lnTo>
                  <a:cubicBezTo>
                    <a:pt x="1773390" y="1053440"/>
                    <a:pt x="1749968" y="1076861"/>
                    <a:pt x="1721077" y="1076861"/>
                  </a:cubicBezTo>
                  <a:lnTo>
                    <a:pt x="52313" y="1076861"/>
                  </a:lnTo>
                  <a:cubicBezTo>
                    <a:pt x="23421" y="1076861"/>
                    <a:pt x="0" y="1053440"/>
                    <a:pt x="0" y="1024549"/>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1114961"/>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1751898" y="2528960"/>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1335027" y="3730878"/>
            <a:ext cx="6667553" cy="37745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Mã Code nào có xu hướng dao động mạnh theo thời gian?</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Có mã nào xuất hiện spikes (điểm bất thường) rõ rệt?</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 3. Dữ liệu có mã nào ổn định hơn so với phần còn lại?</a:t>
            </a: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2369396" y="2614503"/>
            <a:ext cx="4056832" cy="697344"/>
          </a:xfrm>
          <a:prstGeom prst="rect">
            <a:avLst/>
          </a:prstGeom>
        </p:spPr>
        <p:txBody>
          <a:bodyPr lIns="0" tIns="0" rIns="0" bIns="0" rtlCol="0" anchor="t">
            <a:spAutoFit/>
          </a:bodyPr>
          <a:lstStyle/>
          <a:p>
            <a:pPr algn="ctr">
              <a:lnSpc>
                <a:spcPts val="5663"/>
              </a:lnSpc>
            </a:pPr>
            <a:r>
              <a:rPr lang="en-US" sz="4045">
                <a:solidFill>
                  <a:srgbClr val="000000"/>
                </a:solidFill>
                <a:latin typeface="Bobby Jones"/>
                <a:ea typeface="Bobby Jones"/>
                <a:cs typeface="Bobby Jones"/>
                <a:sym typeface="Bobby Jones"/>
              </a:rPr>
              <a:t>Câu hỏi</a:t>
            </a:r>
          </a:p>
        </p:txBody>
      </p:sp>
      <p:grpSp>
        <p:nvGrpSpPr>
          <p:cNvPr id="12" name="Group 12"/>
          <p:cNvGrpSpPr/>
          <p:nvPr/>
        </p:nvGrpSpPr>
        <p:grpSpPr>
          <a:xfrm>
            <a:off x="9144000" y="3291808"/>
            <a:ext cx="7547625" cy="4583170"/>
            <a:chOff x="0" y="0"/>
            <a:chExt cx="1773390" cy="1076861"/>
          </a:xfrm>
        </p:grpSpPr>
        <p:sp>
          <p:nvSpPr>
            <p:cNvPr id="13" name="Freeform 13"/>
            <p:cNvSpPr/>
            <p:nvPr/>
          </p:nvSpPr>
          <p:spPr>
            <a:xfrm>
              <a:off x="0" y="0"/>
              <a:ext cx="1773390" cy="1076861"/>
            </a:xfrm>
            <a:custGeom>
              <a:avLst/>
              <a:gdLst/>
              <a:ahLst/>
              <a:cxnLst/>
              <a:rect l="l" t="t" r="r" b="b"/>
              <a:pathLst>
                <a:path w="1773390" h="1076861">
                  <a:moveTo>
                    <a:pt x="52313" y="0"/>
                  </a:moveTo>
                  <a:lnTo>
                    <a:pt x="1721077" y="0"/>
                  </a:lnTo>
                  <a:cubicBezTo>
                    <a:pt x="1749968" y="0"/>
                    <a:pt x="1773390" y="23421"/>
                    <a:pt x="1773390" y="52313"/>
                  </a:cubicBezTo>
                  <a:lnTo>
                    <a:pt x="1773390" y="1024549"/>
                  </a:lnTo>
                  <a:cubicBezTo>
                    <a:pt x="1773390" y="1053440"/>
                    <a:pt x="1749968" y="1076861"/>
                    <a:pt x="1721077" y="1076861"/>
                  </a:cubicBezTo>
                  <a:lnTo>
                    <a:pt x="52313" y="1076861"/>
                  </a:lnTo>
                  <a:cubicBezTo>
                    <a:pt x="23421" y="1076861"/>
                    <a:pt x="0" y="1053440"/>
                    <a:pt x="0" y="1024549"/>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14" name="TextBox 14"/>
            <p:cNvSpPr txBox="1"/>
            <p:nvPr/>
          </p:nvSpPr>
          <p:spPr>
            <a:xfrm>
              <a:off x="0" y="-57150"/>
              <a:ext cx="1773390" cy="1134011"/>
            </a:xfrm>
            <a:prstGeom prst="rect">
              <a:avLst/>
            </a:prstGeom>
          </p:spPr>
          <p:txBody>
            <a:bodyPr lIns="56943" tIns="56943" rIns="56943" bIns="56943" rtlCol="0" anchor="ctr"/>
            <a:lstStyle/>
            <a:p>
              <a:pPr algn="ctr">
                <a:lnSpc>
                  <a:spcPts val="3639"/>
                </a:lnSpc>
              </a:pPr>
              <a:endParaRPr/>
            </a:p>
          </p:txBody>
        </p:sp>
      </p:grpSp>
      <p:grpSp>
        <p:nvGrpSpPr>
          <p:cNvPr id="15" name="Group 15"/>
          <p:cNvGrpSpPr/>
          <p:nvPr/>
        </p:nvGrpSpPr>
        <p:grpSpPr>
          <a:xfrm>
            <a:off x="10139447" y="2528960"/>
            <a:ext cx="5556731" cy="954155"/>
            <a:chOff x="0" y="0"/>
            <a:chExt cx="1305609" cy="224188"/>
          </a:xfrm>
        </p:grpSpPr>
        <p:sp>
          <p:nvSpPr>
            <p:cNvPr id="16" name="Freeform 16"/>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17" name="TextBox 17"/>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8" name="TextBox 18"/>
          <p:cNvSpPr txBox="1"/>
          <p:nvPr/>
        </p:nvSpPr>
        <p:spPr>
          <a:xfrm>
            <a:off x="9716487" y="4302666"/>
            <a:ext cx="6667553" cy="421734"/>
          </a:xfrm>
          <a:prstGeom prst="rect">
            <a:avLst/>
          </a:prstGeom>
        </p:spPr>
        <p:txBody>
          <a:bodyPr lIns="0" tIns="0" rIns="0" bIns="0" rtlCol="0" anchor="t">
            <a:spAutoFit/>
          </a:bodyPr>
          <a:lstStyle/>
          <a:p>
            <a:pPr algn="ctr">
              <a:lnSpc>
                <a:spcPts val="3310"/>
              </a:lnSpc>
            </a:pPr>
            <a:r>
              <a:rPr lang="en-US" sz="2713">
                <a:solidFill>
                  <a:srgbClr val="000000"/>
                </a:solidFill>
                <a:latin typeface="Alegreya"/>
                <a:ea typeface="Alegreya"/>
                <a:cs typeface="Alegreya"/>
                <a:sym typeface="Alegreya"/>
              </a:rPr>
              <a:t>Chọn nhóm mã Code dày dữ liệu vừa phải:</a:t>
            </a:r>
          </a:p>
        </p:txBody>
      </p:sp>
      <p:sp>
        <p:nvSpPr>
          <p:cNvPr id="19" name="TextBox 19"/>
          <p:cNvSpPr txBox="1"/>
          <p:nvPr/>
        </p:nvSpPr>
        <p:spPr>
          <a:xfrm>
            <a:off x="10889397" y="2631013"/>
            <a:ext cx="4056832" cy="664324"/>
          </a:xfrm>
          <a:prstGeom prst="rect">
            <a:avLst/>
          </a:prstGeom>
        </p:spPr>
        <p:txBody>
          <a:bodyPr lIns="0" tIns="0" rIns="0" bIns="0" rtlCol="0" anchor="t">
            <a:spAutoFit/>
          </a:bodyPr>
          <a:lstStyle/>
          <a:p>
            <a:pPr algn="ctr">
              <a:lnSpc>
                <a:spcPts val="5383"/>
              </a:lnSpc>
            </a:pPr>
            <a:r>
              <a:rPr lang="en-US" sz="3845">
                <a:solidFill>
                  <a:srgbClr val="000000"/>
                </a:solidFill>
                <a:latin typeface="Bobby Jones"/>
                <a:ea typeface="Bobby Jones"/>
                <a:cs typeface="Bobby Jones"/>
                <a:sym typeface="Bobby Jones"/>
              </a:rPr>
              <a:t>ChỌN chỉ số y tế </a:t>
            </a:r>
          </a:p>
        </p:txBody>
      </p:sp>
      <p:sp>
        <p:nvSpPr>
          <p:cNvPr id="20" name="TextBox 20"/>
          <p:cNvSpPr txBox="1"/>
          <p:nvPr/>
        </p:nvSpPr>
        <p:spPr>
          <a:xfrm>
            <a:off x="12670169" y="4731765"/>
            <a:ext cx="495287" cy="2525235"/>
          </a:xfrm>
          <a:prstGeom prst="rect">
            <a:avLst/>
          </a:prstGeom>
        </p:spPr>
        <p:txBody>
          <a:bodyPr lIns="0" tIns="0" rIns="0" bIns="0" rtlCol="0" anchor="t">
            <a:spAutoFit/>
          </a:bodyPr>
          <a:lstStyle/>
          <a:p>
            <a:pPr algn="l">
              <a:lnSpc>
                <a:spcPts val="4042"/>
              </a:lnSpc>
            </a:pPr>
            <a:r>
              <a:rPr lang="en-US" sz="3313" b="1">
                <a:solidFill>
                  <a:srgbClr val="000000"/>
                </a:solidFill>
                <a:latin typeface="Alegreya Bold"/>
                <a:ea typeface="Alegreya Bold"/>
                <a:cs typeface="Alegreya Bold"/>
                <a:sym typeface="Alegreya Bold"/>
              </a:rPr>
              <a:t>48</a:t>
            </a:r>
          </a:p>
          <a:p>
            <a:pPr algn="l">
              <a:lnSpc>
                <a:spcPts val="4042"/>
              </a:lnSpc>
            </a:pPr>
            <a:r>
              <a:rPr lang="en-US" sz="3313" b="1">
                <a:solidFill>
                  <a:srgbClr val="000000"/>
                </a:solidFill>
                <a:latin typeface="Alegreya Bold"/>
                <a:ea typeface="Alegreya Bold"/>
                <a:cs typeface="Alegreya Bold"/>
                <a:sym typeface="Alegreya Bold"/>
              </a:rPr>
              <a:t>35</a:t>
            </a:r>
          </a:p>
          <a:p>
            <a:pPr algn="l">
              <a:lnSpc>
                <a:spcPts val="4042"/>
              </a:lnSpc>
            </a:pPr>
            <a:r>
              <a:rPr lang="en-US" sz="3313" b="1">
                <a:solidFill>
                  <a:srgbClr val="000000"/>
                </a:solidFill>
                <a:latin typeface="Alegreya Bold"/>
                <a:ea typeface="Alegreya Bold"/>
                <a:cs typeface="Alegreya Bold"/>
                <a:sym typeface="Alegreya Bold"/>
              </a:rPr>
              <a:t>57</a:t>
            </a:r>
          </a:p>
          <a:p>
            <a:pPr algn="l">
              <a:lnSpc>
                <a:spcPts val="4042"/>
              </a:lnSpc>
            </a:pPr>
            <a:r>
              <a:rPr lang="en-US" sz="3313" b="1">
                <a:solidFill>
                  <a:srgbClr val="000000"/>
                </a:solidFill>
                <a:latin typeface="Alegreya Bold"/>
                <a:ea typeface="Alegreya Bold"/>
                <a:cs typeface="Alegreya Bold"/>
                <a:sym typeface="Alegreya Bold"/>
              </a:rPr>
              <a:t>64</a:t>
            </a:r>
          </a:p>
          <a:p>
            <a:pPr algn="l">
              <a:lnSpc>
                <a:spcPts val="4042"/>
              </a:lnSpc>
            </a:pPr>
            <a:endParaRPr lang="en-US" sz="3313" b="1">
              <a:solidFill>
                <a:srgbClr val="000000"/>
              </a:solidFill>
              <a:latin typeface="Alegreya Bold"/>
              <a:ea typeface="Alegreya Bold"/>
              <a:cs typeface="Alegreya Bold"/>
              <a:sym typeface="Alegreya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1978052" y="2879312"/>
            <a:ext cx="14331896" cy="6093238"/>
            <a:chOff x="0" y="0"/>
            <a:chExt cx="3774656" cy="1604803"/>
          </a:xfrm>
        </p:grpSpPr>
        <p:sp>
          <p:nvSpPr>
            <p:cNvPr id="4" name="Freeform 4"/>
            <p:cNvSpPr/>
            <p:nvPr/>
          </p:nvSpPr>
          <p:spPr>
            <a:xfrm>
              <a:off x="0" y="0"/>
              <a:ext cx="3774656" cy="1604803"/>
            </a:xfrm>
            <a:custGeom>
              <a:avLst/>
              <a:gdLst/>
              <a:ahLst/>
              <a:cxnLst/>
              <a:rect l="l" t="t" r="r" b="b"/>
              <a:pathLst>
                <a:path w="3774656" h="1604803">
                  <a:moveTo>
                    <a:pt x="27550" y="0"/>
                  </a:moveTo>
                  <a:lnTo>
                    <a:pt x="3747106" y="0"/>
                  </a:lnTo>
                  <a:cubicBezTo>
                    <a:pt x="3754413" y="0"/>
                    <a:pt x="3761420" y="2903"/>
                    <a:pt x="3766586" y="8069"/>
                  </a:cubicBezTo>
                  <a:cubicBezTo>
                    <a:pt x="3771753" y="13236"/>
                    <a:pt x="3774656" y="20243"/>
                    <a:pt x="3774656" y="27550"/>
                  </a:cubicBezTo>
                  <a:lnTo>
                    <a:pt x="3774656" y="1577254"/>
                  </a:lnTo>
                  <a:cubicBezTo>
                    <a:pt x="3774656" y="1592469"/>
                    <a:pt x="3762321" y="1604803"/>
                    <a:pt x="3747106" y="1604803"/>
                  </a:cubicBezTo>
                  <a:lnTo>
                    <a:pt x="27550" y="1604803"/>
                  </a:lnTo>
                  <a:cubicBezTo>
                    <a:pt x="20243" y="1604803"/>
                    <a:pt x="13236" y="1601901"/>
                    <a:pt x="8069" y="1596734"/>
                  </a:cubicBezTo>
                  <a:cubicBezTo>
                    <a:pt x="2903" y="1591568"/>
                    <a:pt x="0" y="1584560"/>
                    <a:pt x="0" y="1577254"/>
                  </a:cubicBezTo>
                  <a:lnTo>
                    <a:pt x="0" y="27550"/>
                  </a:lnTo>
                  <a:cubicBezTo>
                    <a:pt x="0" y="20243"/>
                    <a:pt x="2903" y="13236"/>
                    <a:pt x="8069" y="8069"/>
                  </a:cubicBezTo>
                  <a:cubicBezTo>
                    <a:pt x="13236" y="2903"/>
                    <a:pt x="20243" y="0"/>
                    <a:pt x="27550"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0" y="-38100"/>
              <a:ext cx="3774656" cy="1642903"/>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405348" y="3195409"/>
            <a:ext cx="13477304" cy="5375318"/>
          </a:xfrm>
          <a:prstGeom prst="rect">
            <a:avLst/>
          </a:prstGeom>
        </p:spPr>
        <p:txBody>
          <a:bodyPr lIns="0" tIns="0" rIns="0" bIns="0" rtlCol="0" anchor="t">
            <a:spAutoFit/>
          </a:bodyPr>
          <a:lstStyle/>
          <a:p>
            <a:pPr algn="l">
              <a:lnSpc>
                <a:spcPts val="6122"/>
              </a:lnSpc>
            </a:pPr>
            <a:r>
              <a:rPr lang="en-US" sz="4373" b="1">
                <a:solidFill>
                  <a:srgbClr val="000000"/>
                </a:solidFill>
                <a:latin typeface="Alegreya Bold"/>
                <a:ea typeface="Alegreya Bold"/>
                <a:cs typeface="Alegreya Bold"/>
                <a:sym typeface="Alegreya Bold"/>
              </a:rPr>
              <a:t>Phân tích dữ liệu bệnh tiểu đường đóng vai trò quan trọng trong chẩn đoán sớm, cá nhân hóa điều trị và phòng ngừa biến chứng. Đề tài sử dụng hai nguồn dữ liệu khác nhau để khám phá đặc điểm sinh học, hành vi điều trị và khả năng dự đoán bệnh. Việc kết hợp Pima Indians Dataset và UCI Diabetes Dataset giúp đánh giá hiệu quả các phương pháp phân tích trong nhiều ngữ cảnh lâm sàng</a:t>
            </a:r>
          </a:p>
        </p:txBody>
      </p:sp>
      <p:sp>
        <p:nvSpPr>
          <p:cNvPr id="7" name="TextBox 7"/>
          <p:cNvSpPr txBox="1"/>
          <p:nvPr/>
        </p:nvSpPr>
        <p:spPr>
          <a:xfrm>
            <a:off x="3918390" y="857250"/>
            <a:ext cx="10451219" cy="1420496"/>
          </a:xfrm>
          <a:prstGeom prst="rect">
            <a:avLst/>
          </a:prstGeom>
        </p:spPr>
        <p:txBody>
          <a:bodyPr lIns="0" tIns="0" rIns="0" bIns="0" rtlCol="0" anchor="t">
            <a:spAutoFit/>
          </a:bodyPr>
          <a:lstStyle/>
          <a:p>
            <a:pPr algn="ctr">
              <a:lnSpc>
                <a:spcPts val="11479"/>
              </a:lnSpc>
            </a:pPr>
            <a:r>
              <a:rPr lang="en-US" sz="8199">
                <a:solidFill>
                  <a:srgbClr val="000000"/>
                </a:solidFill>
                <a:latin typeface="Bobby Jones"/>
                <a:ea typeface="Bobby Jones"/>
                <a:cs typeface="Bobby Jones"/>
                <a:sym typeface="Bobby Jones"/>
              </a:rPr>
              <a:t>Giới Thiệu Đề Tài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293849" y="411122"/>
            <a:ext cx="15700302" cy="6221245"/>
          </a:xfrm>
          <a:custGeom>
            <a:avLst/>
            <a:gdLst/>
            <a:ahLst/>
            <a:cxnLst/>
            <a:rect l="l" t="t" r="r" b="b"/>
            <a:pathLst>
              <a:path w="15700302" h="6221245">
                <a:moveTo>
                  <a:pt x="0" y="0"/>
                </a:moveTo>
                <a:lnTo>
                  <a:pt x="15700302" y="0"/>
                </a:lnTo>
                <a:lnTo>
                  <a:pt x="15700302" y="6221244"/>
                </a:lnTo>
                <a:lnTo>
                  <a:pt x="0" y="6221244"/>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315104" y="7010906"/>
            <a:ext cx="15657792" cy="2920365"/>
          </a:xfrm>
          <a:prstGeom prst="rect">
            <a:avLst/>
          </a:prstGeom>
        </p:spPr>
        <p:txBody>
          <a:bodyPr lIns="0" tIns="0" rIns="0" bIns="0" rtlCol="0" anchor="t">
            <a:spAutoFit/>
          </a:bodyPr>
          <a:lstStyle/>
          <a:p>
            <a:pPr algn="l">
              <a:lnSpc>
                <a:spcPts val="3359"/>
              </a:lnSpc>
              <a:spcBef>
                <a:spcPct val="0"/>
              </a:spcBef>
            </a:pPr>
            <a:r>
              <a:rPr lang="en-US" sz="2400">
                <a:solidFill>
                  <a:srgbClr val="000000"/>
                </a:solidFill>
                <a:latin typeface="Arial Unicode"/>
                <a:ea typeface="Arial Unicode"/>
                <a:cs typeface="Arial Unicode"/>
                <a:sym typeface="Arial Unicode"/>
              </a:rPr>
              <a:t>- Code 48 xuất hiện liên tục với biên độ dao động rộng → là mã nổi bật nhất trong nhóm, có thể phản ánh hành vi điều trị thường xuyên nhưng biến động.</a:t>
            </a:r>
          </a:p>
          <a:p>
            <a:pPr algn="l">
              <a:lnSpc>
                <a:spcPts val="3359"/>
              </a:lnSpc>
              <a:spcBef>
                <a:spcPct val="0"/>
              </a:spcBef>
            </a:pPr>
            <a:r>
              <a:rPr lang="en-US" sz="2400">
                <a:solidFill>
                  <a:srgbClr val="000000"/>
                </a:solidFill>
                <a:latin typeface="Arial Unicode"/>
                <a:ea typeface="Arial Unicode"/>
                <a:cs typeface="Arial Unicode"/>
                <a:sym typeface="Arial Unicode"/>
              </a:rPr>
              <a:t>- Code 35 dao động ở mức rất thấp, tập trung gần trục hoành → cho thấy mức độ ổn định cao hoặc ít được sử dụng.</a:t>
            </a:r>
          </a:p>
          <a:p>
            <a:pPr algn="l">
              <a:lnSpc>
                <a:spcPts val="3359"/>
              </a:lnSpc>
              <a:spcBef>
                <a:spcPct val="0"/>
              </a:spcBef>
            </a:pPr>
            <a:r>
              <a:rPr lang="en-US" sz="2400">
                <a:solidFill>
                  <a:srgbClr val="000000"/>
                </a:solidFill>
                <a:latin typeface="Arial Unicode"/>
                <a:ea typeface="Arial Unicode"/>
                <a:cs typeface="Arial Unicode"/>
                <a:sym typeface="Arial Unicode"/>
              </a:rPr>
              <a:t>- Code 57 và 64 có những giai đoạn bùng phát mạnh, nhiều thời điểm vượt trên 400 → phản ánh tính bất ổn cao, cần kiểm tra kỹ về ý nghĩa lâm sàng.</a:t>
            </a:r>
          </a:p>
          <a:p>
            <a:pPr algn="l">
              <a:lnSpc>
                <a:spcPts val="3359"/>
              </a:lnSpc>
              <a:spcBef>
                <a:spcPct val="0"/>
              </a:spcBef>
            </a:pPr>
            <a:r>
              <a:rPr lang="en-US" sz="2400">
                <a:solidFill>
                  <a:srgbClr val="000000"/>
                </a:solidFill>
                <a:latin typeface="Arial Unicode"/>
                <a:ea typeface="Arial Unicode"/>
                <a:cs typeface="Arial Unicode"/>
                <a:sym typeface="Arial Unicode"/>
              </a:rPr>
              <a:t>- Một số khoảng thời gian có dấu hiệu gián đoạn dữ liệu → cần kiểm tra lại nguồn thu thập </a:t>
            </a:r>
          </a:p>
          <a:p>
            <a:pPr algn="l">
              <a:lnSpc>
                <a:spcPts val="3359"/>
              </a:lnSpc>
              <a:spcBef>
                <a:spcPct val="0"/>
              </a:spcBef>
            </a:pPr>
            <a:endParaRPr lang="en-US" sz="2400">
              <a:solidFill>
                <a:srgbClr val="000000"/>
              </a:solidFill>
              <a:latin typeface="Arial Unicode"/>
              <a:ea typeface="Arial Unicode"/>
              <a:cs typeface="Arial Unicode"/>
              <a:sym typeface="Arial Unicod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3687722" y="328745"/>
            <a:ext cx="11189635" cy="2928699"/>
          </a:xfrm>
          <a:prstGeom prst="rect">
            <a:avLst/>
          </a:prstGeom>
        </p:spPr>
        <p:txBody>
          <a:bodyPr lIns="0" tIns="0" rIns="0" bIns="0" rtlCol="0" anchor="t">
            <a:spAutoFit/>
          </a:bodyPr>
          <a:lstStyle/>
          <a:p>
            <a:pPr algn="ctr">
              <a:lnSpc>
                <a:spcPts val="11703"/>
              </a:lnSpc>
            </a:pPr>
            <a:r>
              <a:rPr lang="en-US" sz="8359">
                <a:solidFill>
                  <a:srgbClr val="000000"/>
                </a:solidFill>
                <a:latin typeface="Bobby Jones"/>
                <a:ea typeface="Bobby Jones"/>
                <a:cs typeface="Bobby Jones"/>
                <a:sym typeface="Bobby Jones"/>
              </a:rPr>
              <a:t>Phân tích phân bố giá trị theo mã Code</a:t>
            </a:r>
          </a:p>
        </p:txBody>
      </p:sp>
      <p:grpSp>
        <p:nvGrpSpPr>
          <p:cNvPr id="4" name="Group 4"/>
          <p:cNvGrpSpPr/>
          <p:nvPr/>
        </p:nvGrpSpPr>
        <p:grpSpPr>
          <a:xfrm>
            <a:off x="5370188" y="4020293"/>
            <a:ext cx="7547625" cy="3794503"/>
            <a:chOff x="0" y="0"/>
            <a:chExt cx="1773390" cy="891556"/>
          </a:xfrm>
        </p:grpSpPr>
        <p:sp>
          <p:nvSpPr>
            <p:cNvPr id="5" name="Freeform 5"/>
            <p:cNvSpPr/>
            <p:nvPr/>
          </p:nvSpPr>
          <p:spPr>
            <a:xfrm>
              <a:off x="0" y="0"/>
              <a:ext cx="1773390" cy="891556"/>
            </a:xfrm>
            <a:custGeom>
              <a:avLst/>
              <a:gdLst/>
              <a:ahLst/>
              <a:cxnLst/>
              <a:rect l="l" t="t" r="r" b="b"/>
              <a:pathLst>
                <a:path w="1773390" h="891556">
                  <a:moveTo>
                    <a:pt x="52313" y="0"/>
                  </a:moveTo>
                  <a:lnTo>
                    <a:pt x="1721077" y="0"/>
                  </a:lnTo>
                  <a:cubicBezTo>
                    <a:pt x="1749968" y="0"/>
                    <a:pt x="1773390" y="23421"/>
                    <a:pt x="1773390" y="52313"/>
                  </a:cubicBezTo>
                  <a:lnTo>
                    <a:pt x="1773390" y="839243"/>
                  </a:lnTo>
                  <a:cubicBezTo>
                    <a:pt x="1773390" y="853118"/>
                    <a:pt x="1767878" y="866424"/>
                    <a:pt x="1758067" y="876234"/>
                  </a:cubicBezTo>
                  <a:cubicBezTo>
                    <a:pt x="1748257" y="886045"/>
                    <a:pt x="1734951" y="891556"/>
                    <a:pt x="1721077" y="891556"/>
                  </a:cubicBezTo>
                  <a:lnTo>
                    <a:pt x="52313" y="891556"/>
                  </a:lnTo>
                  <a:cubicBezTo>
                    <a:pt x="23421" y="891556"/>
                    <a:pt x="0" y="868135"/>
                    <a:pt x="0" y="839243"/>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929656"/>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6365634" y="3257445"/>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5948763" y="4459363"/>
            <a:ext cx="6667553" cy="33554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Các mã Code có phân bố giá trị như thế nào?</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PMã nào có giá trị đo lường cao nhất hoặc biến động mạnh nhất?</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 3. Có xuất hiện điểm ngoại lai (outlier) trong dữ liệu không?</a:t>
            </a: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7115584" y="3305205"/>
            <a:ext cx="4056832" cy="763384"/>
          </a:xfrm>
          <a:prstGeom prst="rect">
            <a:avLst/>
          </a:prstGeom>
        </p:spPr>
        <p:txBody>
          <a:bodyPr lIns="0" tIns="0" rIns="0" bIns="0" rtlCol="0" anchor="t">
            <a:spAutoFit/>
          </a:bodyPr>
          <a:lstStyle/>
          <a:p>
            <a:pPr algn="ctr">
              <a:lnSpc>
                <a:spcPts val="6223"/>
              </a:lnSpc>
            </a:pPr>
            <a:r>
              <a:rPr lang="en-US" sz="4445">
                <a:solidFill>
                  <a:srgbClr val="000000"/>
                </a:solidFill>
                <a:latin typeface="Bobby Jones"/>
                <a:ea typeface="Bobby Jones"/>
                <a:cs typeface="Bobby Jones"/>
                <a:sym typeface="Bobby Jones"/>
              </a:rPr>
              <a:t>Câu hỏi</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220247" y="515708"/>
            <a:ext cx="16039053" cy="6333083"/>
          </a:xfrm>
          <a:custGeom>
            <a:avLst/>
            <a:gdLst/>
            <a:ahLst/>
            <a:cxnLst/>
            <a:rect l="l" t="t" r="r" b="b"/>
            <a:pathLst>
              <a:path w="16039053" h="6333083">
                <a:moveTo>
                  <a:pt x="0" y="0"/>
                </a:moveTo>
                <a:lnTo>
                  <a:pt x="16039053" y="0"/>
                </a:lnTo>
                <a:lnTo>
                  <a:pt x="16039053" y="6333084"/>
                </a:lnTo>
                <a:lnTo>
                  <a:pt x="0" y="6333084"/>
                </a:lnTo>
                <a:lnTo>
                  <a:pt x="0" y="0"/>
                </a:lnTo>
                <a:close/>
              </a:path>
            </a:pathLst>
          </a:custGeom>
          <a:blipFill>
            <a:blip r:embed="rId3"/>
            <a:stretch>
              <a:fillRect b="-353"/>
            </a:stretch>
          </a:blipFill>
        </p:spPr>
        <p:txBody>
          <a:bodyPr/>
          <a:lstStyle/>
          <a:p>
            <a:endParaRPr lang="en-US"/>
          </a:p>
        </p:txBody>
      </p:sp>
      <p:sp>
        <p:nvSpPr>
          <p:cNvPr id="4" name="TextBox 4"/>
          <p:cNvSpPr txBox="1"/>
          <p:nvPr/>
        </p:nvSpPr>
        <p:spPr>
          <a:xfrm>
            <a:off x="1388122" y="7091400"/>
            <a:ext cx="15703302" cy="2613025"/>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Arial Unicode"/>
                <a:ea typeface="Arial Unicode"/>
                <a:cs typeface="Arial Unicode"/>
                <a:sym typeface="Arial Unicode"/>
              </a:rPr>
              <a:t>- Các mã 33–46 có giá trị nhỏ, phân bố hẹp, ít biến động → phản ánh các hành vi thường xuyên, ổn định.</a:t>
            </a:r>
          </a:p>
          <a:p>
            <a:pPr algn="l">
              <a:lnSpc>
                <a:spcPts val="3499"/>
              </a:lnSpc>
              <a:spcBef>
                <a:spcPct val="0"/>
              </a:spcBef>
            </a:pPr>
            <a:r>
              <a:rPr lang="en-US" sz="2499">
                <a:solidFill>
                  <a:srgbClr val="000000"/>
                </a:solidFill>
                <a:latin typeface="Arial Unicode"/>
                <a:ea typeface="Arial Unicode"/>
                <a:cs typeface="Arial Unicode"/>
                <a:sym typeface="Arial Unicode"/>
              </a:rPr>
              <a:t>- Nhóm mã 48, 57, 58, 59, 61, 62, 63 có giá trị trung vị cao và độ trải rộng lớn → cho thấy mức độ dao động mạnh, có thể liên quan đến các chỉ số sinh hóa hoặc liều điều trị.</a:t>
            </a:r>
          </a:p>
          <a:p>
            <a:pPr algn="l">
              <a:lnSpc>
                <a:spcPts val="3499"/>
              </a:lnSpc>
              <a:spcBef>
                <a:spcPct val="0"/>
              </a:spcBef>
            </a:pPr>
            <a:r>
              <a:rPr lang="en-US" sz="2499">
                <a:solidFill>
                  <a:srgbClr val="000000"/>
                </a:solidFill>
                <a:latin typeface="Arial Unicode"/>
                <a:ea typeface="Arial Unicode"/>
                <a:cs typeface="Arial Unicode"/>
                <a:sym typeface="Arial Unicode"/>
              </a:rPr>
              <a:t>- Code 61 nổi bật nhất với trung vị cao và nhiều điểm ngoại lai → cần được chú ý trong phân tích chuyên sâu.</a:t>
            </a:r>
          </a:p>
          <a:p>
            <a:pPr algn="l">
              <a:lnSpc>
                <a:spcPts val="3499"/>
              </a:lnSpc>
              <a:spcBef>
                <a:spcPct val="0"/>
              </a:spcBef>
            </a:pPr>
            <a:r>
              <a:rPr lang="en-US" sz="2499">
                <a:solidFill>
                  <a:srgbClr val="000000"/>
                </a:solidFill>
                <a:latin typeface="Arial Unicode"/>
                <a:ea typeface="Arial Unicode"/>
                <a:cs typeface="Arial Unicode"/>
                <a:sym typeface="Arial Unicode"/>
              </a:rPr>
              <a:t>- Các mã từ 65 trở đi gần như không có dữ liệu thực tế → có thể loại bỏ trong quá trình tiền xử lý để tránh nhiễu.</a:t>
            </a:r>
          </a:p>
          <a:p>
            <a:pPr algn="l">
              <a:lnSpc>
                <a:spcPts val="3499"/>
              </a:lnSpc>
              <a:spcBef>
                <a:spcPct val="0"/>
              </a:spcBef>
            </a:pPr>
            <a:endParaRPr lang="en-US" sz="2499">
              <a:solidFill>
                <a:srgbClr val="000000"/>
              </a:solidFill>
              <a:latin typeface="Arial Unicode"/>
              <a:ea typeface="Arial Unicode"/>
              <a:cs typeface="Arial Unicode"/>
              <a:sym typeface="Arial Unicod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3687722" y="328745"/>
            <a:ext cx="11189635" cy="2928699"/>
          </a:xfrm>
          <a:prstGeom prst="rect">
            <a:avLst/>
          </a:prstGeom>
        </p:spPr>
        <p:txBody>
          <a:bodyPr lIns="0" tIns="0" rIns="0" bIns="0" rtlCol="0" anchor="t">
            <a:spAutoFit/>
          </a:bodyPr>
          <a:lstStyle/>
          <a:p>
            <a:pPr algn="ctr">
              <a:lnSpc>
                <a:spcPts val="11703"/>
              </a:lnSpc>
            </a:pPr>
            <a:r>
              <a:rPr lang="en-US" sz="8359">
                <a:solidFill>
                  <a:srgbClr val="000000"/>
                </a:solidFill>
                <a:latin typeface="Bobby Jones"/>
                <a:ea typeface="Bobby Jones"/>
                <a:cs typeface="Bobby Jones"/>
                <a:sym typeface="Bobby Jones"/>
              </a:rPr>
              <a:t>Phân tích xu hướng dài hạn bằng EMA</a:t>
            </a:r>
          </a:p>
        </p:txBody>
      </p:sp>
      <p:grpSp>
        <p:nvGrpSpPr>
          <p:cNvPr id="4" name="Group 4"/>
          <p:cNvGrpSpPr/>
          <p:nvPr/>
        </p:nvGrpSpPr>
        <p:grpSpPr>
          <a:xfrm>
            <a:off x="5370188" y="4115543"/>
            <a:ext cx="7547625" cy="2561691"/>
            <a:chOff x="0" y="0"/>
            <a:chExt cx="1773390" cy="601895"/>
          </a:xfrm>
        </p:grpSpPr>
        <p:sp>
          <p:nvSpPr>
            <p:cNvPr id="5" name="Freeform 5"/>
            <p:cNvSpPr/>
            <p:nvPr/>
          </p:nvSpPr>
          <p:spPr>
            <a:xfrm>
              <a:off x="0" y="0"/>
              <a:ext cx="1773390" cy="601895"/>
            </a:xfrm>
            <a:custGeom>
              <a:avLst/>
              <a:gdLst/>
              <a:ahLst/>
              <a:cxnLst/>
              <a:rect l="l" t="t" r="r" b="b"/>
              <a:pathLst>
                <a:path w="1773390" h="601895">
                  <a:moveTo>
                    <a:pt x="52313" y="0"/>
                  </a:moveTo>
                  <a:lnTo>
                    <a:pt x="1721077" y="0"/>
                  </a:lnTo>
                  <a:cubicBezTo>
                    <a:pt x="1749968" y="0"/>
                    <a:pt x="1773390" y="23421"/>
                    <a:pt x="1773390" y="52313"/>
                  </a:cubicBezTo>
                  <a:lnTo>
                    <a:pt x="1773390" y="549582"/>
                  </a:lnTo>
                  <a:cubicBezTo>
                    <a:pt x="1773390" y="578474"/>
                    <a:pt x="1749968" y="601895"/>
                    <a:pt x="1721077" y="601895"/>
                  </a:cubicBezTo>
                  <a:lnTo>
                    <a:pt x="52313" y="601895"/>
                  </a:lnTo>
                  <a:cubicBezTo>
                    <a:pt x="23421" y="601895"/>
                    <a:pt x="0" y="578474"/>
                    <a:pt x="0" y="549582"/>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639995"/>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6365634" y="3352695"/>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5948763" y="4554613"/>
            <a:ext cx="6667553" cy="25172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Các mã Code có xu hướng tăng hay giảm trong dài hạn?</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Mã nào thể hiện sự ổn định rõ rệt?</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7115584" y="3400455"/>
            <a:ext cx="4056832" cy="763384"/>
          </a:xfrm>
          <a:prstGeom prst="rect">
            <a:avLst/>
          </a:prstGeom>
        </p:spPr>
        <p:txBody>
          <a:bodyPr lIns="0" tIns="0" rIns="0" bIns="0" rtlCol="0" anchor="t">
            <a:spAutoFit/>
          </a:bodyPr>
          <a:lstStyle/>
          <a:p>
            <a:pPr algn="ctr">
              <a:lnSpc>
                <a:spcPts val="6223"/>
              </a:lnSpc>
            </a:pPr>
            <a:r>
              <a:rPr lang="en-US" sz="4445">
                <a:solidFill>
                  <a:srgbClr val="000000"/>
                </a:solidFill>
                <a:latin typeface="Bobby Jones"/>
                <a:ea typeface="Bobby Jones"/>
                <a:cs typeface="Bobby Jones"/>
                <a:sym typeface="Bobby Jones"/>
              </a:rPr>
              <a:t>Câu hỏi</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105776" y="379947"/>
            <a:ext cx="16076447" cy="6370292"/>
          </a:xfrm>
          <a:custGeom>
            <a:avLst/>
            <a:gdLst/>
            <a:ahLst/>
            <a:cxnLst/>
            <a:rect l="l" t="t" r="r" b="b"/>
            <a:pathLst>
              <a:path w="16076447" h="6370292">
                <a:moveTo>
                  <a:pt x="0" y="0"/>
                </a:moveTo>
                <a:lnTo>
                  <a:pt x="16076448" y="0"/>
                </a:lnTo>
                <a:lnTo>
                  <a:pt x="16076448" y="6370292"/>
                </a:lnTo>
                <a:lnTo>
                  <a:pt x="0" y="6370292"/>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411851" y="7521575"/>
            <a:ext cx="15464298" cy="1736725"/>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Arial Unicode"/>
                <a:ea typeface="Arial Unicode"/>
                <a:cs typeface="Arial Unicode"/>
                <a:sym typeface="Arial Unicode"/>
              </a:rPr>
              <a:t>- Code 33 và 34 duy trì ở mức thấp, dao động nhẹ → thể hiện sự ổn định cao trong suốt thời gian quan sát.</a:t>
            </a:r>
          </a:p>
          <a:p>
            <a:pPr algn="l">
              <a:lnSpc>
                <a:spcPts val="3499"/>
              </a:lnSpc>
              <a:spcBef>
                <a:spcPct val="0"/>
              </a:spcBef>
            </a:pPr>
            <a:r>
              <a:rPr lang="en-US" sz="2499">
                <a:solidFill>
                  <a:srgbClr val="000000"/>
                </a:solidFill>
                <a:latin typeface="Arial Unicode"/>
                <a:ea typeface="Arial Unicode"/>
                <a:cs typeface="Arial Unicode"/>
                <a:sym typeface="Arial Unicode"/>
              </a:rPr>
              <a:t>- Code 58, 60 và 62 có giá trị cao hơn và dao động mạnh → đặc biệt sau năm 1989, xuất hiện xu hướng tăng rồi giảm rõ rệt.</a:t>
            </a:r>
          </a:p>
          <a:p>
            <a:pPr algn="l">
              <a:lnSpc>
                <a:spcPts val="3499"/>
              </a:lnSpc>
              <a:spcBef>
                <a:spcPct val="0"/>
              </a:spcBef>
            </a:pPr>
            <a:endParaRPr lang="en-US" sz="2499">
              <a:solidFill>
                <a:srgbClr val="000000"/>
              </a:solidFill>
              <a:latin typeface="Arial Unicode"/>
              <a:ea typeface="Arial Unicode"/>
              <a:cs typeface="Arial Unicode"/>
              <a:sym typeface="Arial Unicod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679044" y="1246762"/>
            <a:ext cx="10929913" cy="1419243"/>
          </a:xfrm>
          <a:prstGeom prst="rect">
            <a:avLst/>
          </a:prstGeom>
        </p:spPr>
        <p:txBody>
          <a:bodyPr lIns="0" tIns="0" rIns="0" bIns="0" rtlCol="0" anchor="t">
            <a:spAutoFit/>
          </a:bodyPr>
          <a:lstStyle/>
          <a:p>
            <a:pPr algn="ctr">
              <a:lnSpc>
                <a:spcPts val="11432"/>
              </a:lnSpc>
            </a:pPr>
            <a:r>
              <a:rPr lang="en-US" sz="8165">
                <a:solidFill>
                  <a:srgbClr val="000000"/>
                </a:solidFill>
                <a:latin typeface="Bobby Jones"/>
                <a:ea typeface="Bobby Jones"/>
                <a:cs typeface="Bobby Jones"/>
                <a:sym typeface="Bobby Jones"/>
              </a:rPr>
              <a:t>KẾT LUẬN</a:t>
            </a:r>
          </a:p>
        </p:txBody>
      </p:sp>
      <p:sp>
        <p:nvSpPr>
          <p:cNvPr id="7" name="TextBox 7"/>
          <p:cNvSpPr txBox="1"/>
          <p:nvPr/>
        </p:nvSpPr>
        <p:spPr>
          <a:xfrm>
            <a:off x="1369465" y="2589804"/>
            <a:ext cx="15549070" cy="7210914"/>
          </a:xfrm>
          <a:prstGeom prst="rect">
            <a:avLst/>
          </a:prstGeom>
        </p:spPr>
        <p:txBody>
          <a:bodyPr lIns="0" tIns="0" rIns="0" bIns="0" rtlCol="0" anchor="t">
            <a:spAutoFit/>
          </a:bodyPr>
          <a:lstStyle/>
          <a:p>
            <a:pPr marL="805470" lvl="1" indent="-402735" algn="l">
              <a:lnSpc>
                <a:spcPts val="5223"/>
              </a:lnSpc>
              <a:buFont typeface="Arial"/>
              <a:buChar char="•"/>
            </a:pPr>
            <a:r>
              <a:rPr lang="en-US" sz="3730" b="1">
                <a:solidFill>
                  <a:srgbClr val="000000"/>
                </a:solidFill>
                <a:latin typeface="Alegreya Bold"/>
                <a:ea typeface="Alegreya Bold"/>
                <a:cs typeface="Alegreya Bold"/>
                <a:sym typeface="Alegreya Bold"/>
              </a:rPr>
              <a:t>Phân tích hai tập dữ liệu Pima và UCI cho thấy glucose, BMI và yếu tố nhân khẩu học là những chỉ số dự đoán quan trọng trong bệnh tiểu đường.</a:t>
            </a:r>
          </a:p>
          <a:p>
            <a:pPr marL="805470" lvl="1" indent="-402735" algn="l">
              <a:lnSpc>
                <a:spcPts val="5223"/>
              </a:lnSpc>
              <a:buFont typeface="Arial"/>
              <a:buChar char="•"/>
            </a:pPr>
            <a:r>
              <a:rPr lang="en-US" sz="3730" b="1">
                <a:solidFill>
                  <a:srgbClr val="000000"/>
                </a:solidFill>
                <a:latin typeface="Alegreya Bold"/>
                <a:ea typeface="Alegreya Bold"/>
                <a:cs typeface="Alegreya Bold"/>
                <a:sym typeface="Alegreya Bold"/>
              </a:rPr>
              <a:t>Pima Dataset phù hợp cho phân tích tĩnh và xây dựng mô hình dự đoán, trong khi UCI Dataset phản ánh rõ biến động theo thời gian và hành vi điều trị.</a:t>
            </a:r>
          </a:p>
          <a:p>
            <a:pPr marL="805470" lvl="1" indent="-402735" algn="l">
              <a:lnSpc>
                <a:spcPts val="5223"/>
              </a:lnSpc>
              <a:buFont typeface="Arial"/>
              <a:buChar char="•"/>
            </a:pPr>
            <a:r>
              <a:rPr lang="en-US" sz="3730" b="1">
                <a:solidFill>
                  <a:srgbClr val="000000"/>
                </a:solidFill>
                <a:latin typeface="Alegreya Bold"/>
                <a:ea typeface="Alegreya Bold"/>
                <a:cs typeface="Alegreya Bold"/>
                <a:sym typeface="Alegreya Bold"/>
              </a:rPr>
              <a:t>Đề xuất sàng lọc định kỳ cho nhóm tuổi &gt;40, BMI &gt;30, số lần mang thai &gt;6, kết hợp thay đổi lối sống để giảm nguy cơ.</a:t>
            </a:r>
          </a:p>
          <a:p>
            <a:pPr marL="805470" lvl="1" indent="-402735" algn="l">
              <a:lnSpc>
                <a:spcPts val="5223"/>
              </a:lnSpc>
              <a:buFont typeface="Arial"/>
              <a:buChar char="•"/>
            </a:pPr>
            <a:r>
              <a:rPr lang="en-US" sz="3730" b="1">
                <a:solidFill>
                  <a:srgbClr val="000000"/>
                </a:solidFill>
                <a:latin typeface="Alegreya Bold"/>
                <a:ea typeface="Alegreya Bold"/>
                <a:cs typeface="Alegreya Bold"/>
                <a:sym typeface="Alegreya Bold"/>
              </a:rPr>
              <a:t>Nghiên cứu cung cấp nền tảng cho việc phát triển mô hình học máy hỗ trợ chẩn đoán và phòng ngừa bệnh đái tháo đường trong tương lai.</a:t>
            </a:r>
          </a:p>
          <a:p>
            <a:pPr algn="l">
              <a:lnSpc>
                <a:spcPts val="5223"/>
              </a:lnSpc>
            </a:pPr>
            <a:endParaRPr lang="en-US" sz="3730" b="1">
              <a:solidFill>
                <a:srgbClr val="000000"/>
              </a:solidFill>
              <a:latin typeface="Alegreya Bold"/>
              <a:ea typeface="Alegreya Bold"/>
              <a:cs typeface="Alegreya Bold"/>
              <a:sym typeface="Alegreya Bold"/>
            </a:endParaRPr>
          </a:p>
          <a:p>
            <a:pPr algn="l">
              <a:lnSpc>
                <a:spcPts val="5223"/>
              </a:lnSpc>
            </a:pPr>
            <a:endParaRPr lang="en-US" sz="3730" b="1">
              <a:solidFill>
                <a:srgbClr val="000000"/>
              </a:solidFill>
              <a:latin typeface="Alegreya Bold"/>
              <a:ea typeface="Alegreya Bold"/>
              <a:cs typeface="Alegreya Bold"/>
              <a:sym typeface="Alegreya Bo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2616729" y="2303200"/>
            <a:ext cx="13054542" cy="2800895"/>
          </a:xfrm>
          <a:prstGeom prst="rect">
            <a:avLst/>
          </a:prstGeom>
        </p:spPr>
        <p:txBody>
          <a:bodyPr lIns="0" tIns="0" rIns="0" bIns="0" rtlCol="0" anchor="t">
            <a:spAutoFit/>
          </a:bodyPr>
          <a:lstStyle/>
          <a:p>
            <a:pPr algn="ctr">
              <a:lnSpc>
                <a:spcPts val="23410"/>
              </a:lnSpc>
            </a:pPr>
            <a:r>
              <a:rPr lang="en-US" sz="16721" dirty="0">
                <a:solidFill>
                  <a:srgbClr val="000000"/>
                </a:solidFill>
                <a:latin typeface="Bobby Jones"/>
                <a:ea typeface="Bobby Jones"/>
                <a:cs typeface="Bobby Jones"/>
                <a:sym typeface="Bobby Jones"/>
              </a:rPr>
              <a:t>CẢM ƠN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317121" y="3124680"/>
            <a:ext cx="3956967" cy="3956951"/>
            <a:chOff x="0" y="0"/>
            <a:chExt cx="6350000" cy="6349975"/>
          </a:xfrm>
        </p:grpSpPr>
        <p:sp>
          <p:nvSpPr>
            <p:cNvPr id="4" name="Freeform 4"/>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000000">
                <a:alpha val="0"/>
              </a:srgbClr>
            </a:solidFill>
            <a:ln w="12700">
              <a:solidFill>
                <a:srgbClr val="000000"/>
              </a:solidFill>
            </a:ln>
          </p:spPr>
          <p:txBody>
            <a:bodyPr/>
            <a:lstStyle/>
            <a:p>
              <a:endParaRPr lang="en-US"/>
            </a:p>
          </p:txBody>
        </p:sp>
      </p:grpSp>
      <p:grpSp>
        <p:nvGrpSpPr>
          <p:cNvPr id="5" name="Group 5"/>
          <p:cNvGrpSpPr/>
          <p:nvPr/>
        </p:nvGrpSpPr>
        <p:grpSpPr>
          <a:xfrm>
            <a:off x="4878837" y="3165025"/>
            <a:ext cx="3956967" cy="3956951"/>
            <a:chOff x="0" y="0"/>
            <a:chExt cx="6350000" cy="6349975"/>
          </a:xfrm>
        </p:grpSpPr>
        <p:sp>
          <p:nvSpPr>
            <p:cNvPr id="6" name="Freeform 6"/>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000000">
                <a:alpha val="0"/>
              </a:srgbClr>
            </a:solidFill>
            <a:ln w="12700">
              <a:solidFill>
                <a:srgbClr val="000000"/>
              </a:solidFill>
            </a:ln>
          </p:spPr>
          <p:txBody>
            <a:bodyPr/>
            <a:lstStyle/>
            <a:p>
              <a:endParaRPr lang="en-US"/>
            </a:p>
          </p:txBody>
        </p:sp>
      </p:grpSp>
      <p:grpSp>
        <p:nvGrpSpPr>
          <p:cNvPr id="7" name="Group 7"/>
          <p:cNvGrpSpPr/>
          <p:nvPr/>
        </p:nvGrpSpPr>
        <p:grpSpPr>
          <a:xfrm>
            <a:off x="9659155" y="3165025"/>
            <a:ext cx="3956967" cy="3956951"/>
            <a:chOff x="0" y="0"/>
            <a:chExt cx="6350000" cy="6349975"/>
          </a:xfrm>
        </p:grpSpPr>
        <p:sp>
          <p:nvSpPr>
            <p:cNvPr id="8" name="Freeform 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000000">
                <a:alpha val="0"/>
              </a:srgbClr>
            </a:solidFill>
            <a:ln w="12700">
              <a:solidFill>
                <a:srgbClr val="000000"/>
              </a:solidFill>
            </a:ln>
          </p:spPr>
          <p:txBody>
            <a:bodyPr/>
            <a:lstStyle/>
            <a:p>
              <a:endParaRPr lang="en-US"/>
            </a:p>
          </p:txBody>
        </p:sp>
      </p:grpSp>
      <p:grpSp>
        <p:nvGrpSpPr>
          <p:cNvPr id="9" name="Group 9"/>
          <p:cNvGrpSpPr/>
          <p:nvPr/>
        </p:nvGrpSpPr>
        <p:grpSpPr>
          <a:xfrm>
            <a:off x="14092372" y="3124680"/>
            <a:ext cx="3956967" cy="3956951"/>
            <a:chOff x="0" y="0"/>
            <a:chExt cx="6350000" cy="6349975"/>
          </a:xfrm>
        </p:grpSpPr>
        <p:sp>
          <p:nvSpPr>
            <p:cNvPr id="10" name="Freeform 10"/>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000000">
                <a:alpha val="0"/>
              </a:srgbClr>
            </a:solidFill>
            <a:ln w="12700">
              <a:solidFill>
                <a:srgbClr val="000000"/>
              </a:solidFill>
            </a:ln>
          </p:spPr>
          <p:txBody>
            <a:bodyPr/>
            <a:lstStyle/>
            <a:p>
              <a:endParaRPr lang="en-US"/>
            </a:p>
          </p:txBody>
        </p:sp>
      </p:grpSp>
      <p:sp>
        <p:nvSpPr>
          <p:cNvPr id="11" name="Freeform 11"/>
          <p:cNvSpPr/>
          <p:nvPr/>
        </p:nvSpPr>
        <p:spPr>
          <a:xfrm>
            <a:off x="4837050" y="310363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2" name="Freeform 12"/>
          <p:cNvSpPr/>
          <p:nvPr/>
        </p:nvSpPr>
        <p:spPr>
          <a:xfrm>
            <a:off x="9580238" y="3090113"/>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stretch>
              <a:fillRect/>
            </a:stretch>
          </a:blipFill>
        </p:spPr>
        <p:txBody>
          <a:bodyPr/>
          <a:lstStyle/>
          <a:p>
            <a:endParaRPr lang="en-US"/>
          </a:p>
        </p:txBody>
      </p:sp>
      <p:sp>
        <p:nvSpPr>
          <p:cNvPr id="13" name="Freeform 13"/>
          <p:cNvSpPr/>
          <p:nvPr/>
        </p:nvSpPr>
        <p:spPr>
          <a:xfrm>
            <a:off x="287787" y="3045756"/>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TextBox 14"/>
          <p:cNvSpPr txBox="1"/>
          <p:nvPr/>
        </p:nvSpPr>
        <p:spPr>
          <a:xfrm>
            <a:off x="-29980" y="7397539"/>
            <a:ext cx="4651168" cy="712470"/>
          </a:xfrm>
          <a:prstGeom prst="rect">
            <a:avLst/>
          </a:prstGeom>
        </p:spPr>
        <p:txBody>
          <a:bodyPr lIns="0" tIns="0" rIns="0" bIns="0" rtlCol="0" anchor="t">
            <a:spAutoFit/>
          </a:bodyPr>
          <a:lstStyle/>
          <a:p>
            <a:pPr algn="ctr">
              <a:lnSpc>
                <a:spcPts val="5880"/>
              </a:lnSpc>
            </a:pPr>
            <a:r>
              <a:rPr lang="en-US" sz="4200" b="1">
                <a:solidFill>
                  <a:srgbClr val="000000"/>
                </a:solidFill>
                <a:latin typeface="Alegreya Bold"/>
                <a:ea typeface="Alegreya Bold"/>
                <a:cs typeface="Alegreya Bold"/>
                <a:sym typeface="Alegreya Bold"/>
              </a:rPr>
              <a:t>Thiên Sơn</a:t>
            </a:r>
          </a:p>
        </p:txBody>
      </p:sp>
      <p:sp>
        <p:nvSpPr>
          <p:cNvPr id="15" name="TextBox 15"/>
          <p:cNvSpPr txBox="1"/>
          <p:nvPr/>
        </p:nvSpPr>
        <p:spPr>
          <a:xfrm>
            <a:off x="4641037" y="7397539"/>
            <a:ext cx="4651168" cy="712470"/>
          </a:xfrm>
          <a:prstGeom prst="rect">
            <a:avLst/>
          </a:prstGeom>
        </p:spPr>
        <p:txBody>
          <a:bodyPr lIns="0" tIns="0" rIns="0" bIns="0" rtlCol="0" anchor="t">
            <a:spAutoFit/>
          </a:bodyPr>
          <a:lstStyle/>
          <a:p>
            <a:pPr algn="ctr">
              <a:lnSpc>
                <a:spcPts val="5880"/>
              </a:lnSpc>
            </a:pPr>
            <a:r>
              <a:rPr lang="en-US" sz="4200" b="1">
                <a:solidFill>
                  <a:srgbClr val="000000"/>
                </a:solidFill>
                <a:latin typeface="Alegreya Bold"/>
                <a:ea typeface="Alegreya Bold"/>
                <a:cs typeface="Alegreya Bold"/>
                <a:sym typeface="Alegreya Bold"/>
              </a:rPr>
              <a:t>Minh Khang</a:t>
            </a:r>
          </a:p>
        </p:txBody>
      </p:sp>
      <p:sp>
        <p:nvSpPr>
          <p:cNvPr id="16" name="TextBox 16"/>
          <p:cNvSpPr txBox="1"/>
          <p:nvPr/>
        </p:nvSpPr>
        <p:spPr>
          <a:xfrm>
            <a:off x="3679044" y="847725"/>
            <a:ext cx="10929913" cy="1419243"/>
          </a:xfrm>
          <a:prstGeom prst="rect">
            <a:avLst/>
          </a:prstGeom>
        </p:spPr>
        <p:txBody>
          <a:bodyPr lIns="0" tIns="0" rIns="0" bIns="0" rtlCol="0" anchor="t">
            <a:spAutoFit/>
          </a:bodyPr>
          <a:lstStyle/>
          <a:p>
            <a:pPr algn="ctr">
              <a:lnSpc>
                <a:spcPts val="11432"/>
              </a:lnSpc>
            </a:pPr>
            <a:r>
              <a:rPr lang="en-US" sz="8165">
                <a:solidFill>
                  <a:srgbClr val="000000"/>
                </a:solidFill>
                <a:latin typeface="Bobby Jones"/>
                <a:ea typeface="Bobby Jones"/>
                <a:cs typeface="Bobby Jones"/>
                <a:sym typeface="Bobby Jones"/>
              </a:rPr>
              <a:t>Thành viên</a:t>
            </a:r>
          </a:p>
        </p:txBody>
      </p:sp>
      <p:sp>
        <p:nvSpPr>
          <p:cNvPr id="17" name="Freeform 17"/>
          <p:cNvSpPr/>
          <p:nvPr/>
        </p:nvSpPr>
        <p:spPr>
          <a:xfrm>
            <a:off x="14082540" y="310363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8" name="TextBox 18"/>
          <p:cNvSpPr txBox="1"/>
          <p:nvPr/>
        </p:nvSpPr>
        <p:spPr>
          <a:xfrm>
            <a:off x="9394012" y="7397539"/>
            <a:ext cx="4651168" cy="712470"/>
          </a:xfrm>
          <a:prstGeom prst="rect">
            <a:avLst/>
          </a:prstGeom>
        </p:spPr>
        <p:txBody>
          <a:bodyPr lIns="0" tIns="0" rIns="0" bIns="0" rtlCol="0" anchor="t">
            <a:spAutoFit/>
          </a:bodyPr>
          <a:lstStyle/>
          <a:p>
            <a:pPr algn="ctr">
              <a:lnSpc>
                <a:spcPts val="5880"/>
              </a:lnSpc>
            </a:pPr>
            <a:r>
              <a:rPr lang="en-US" sz="4200" b="1">
                <a:solidFill>
                  <a:srgbClr val="000000"/>
                </a:solidFill>
                <a:latin typeface="Alegreya Bold"/>
                <a:ea typeface="Alegreya Bold"/>
                <a:cs typeface="Alegreya Bold"/>
                <a:sym typeface="Alegreya Bold"/>
              </a:rPr>
              <a:t>Thanh Tâm</a:t>
            </a:r>
          </a:p>
        </p:txBody>
      </p:sp>
      <p:sp>
        <p:nvSpPr>
          <p:cNvPr id="19" name="TextBox 19"/>
          <p:cNvSpPr txBox="1"/>
          <p:nvPr/>
        </p:nvSpPr>
        <p:spPr>
          <a:xfrm>
            <a:off x="13824188" y="7397539"/>
            <a:ext cx="4651168" cy="712470"/>
          </a:xfrm>
          <a:prstGeom prst="rect">
            <a:avLst/>
          </a:prstGeom>
        </p:spPr>
        <p:txBody>
          <a:bodyPr lIns="0" tIns="0" rIns="0" bIns="0" rtlCol="0" anchor="t">
            <a:spAutoFit/>
          </a:bodyPr>
          <a:lstStyle/>
          <a:p>
            <a:pPr algn="ctr">
              <a:lnSpc>
                <a:spcPts val="5880"/>
              </a:lnSpc>
            </a:pPr>
            <a:r>
              <a:rPr lang="en-US" sz="4200" b="1">
                <a:solidFill>
                  <a:srgbClr val="000000"/>
                </a:solidFill>
                <a:latin typeface="Alegreya Bold"/>
                <a:ea typeface="Alegreya Bold"/>
                <a:cs typeface="Alegreya Bold"/>
                <a:sym typeface="Alegreya Bold"/>
              </a:rPr>
              <a:t>Duy Tân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3016494" y="3741592"/>
            <a:ext cx="12255011" cy="4137274"/>
            <a:chOff x="0" y="0"/>
            <a:chExt cx="16340015" cy="5516366"/>
          </a:xfrm>
        </p:grpSpPr>
        <p:grpSp>
          <p:nvGrpSpPr>
            <p:cNvPr id="4" name="Group 4"/>
            <p:cNvGrpSpPr/>
            <p:nvPr/>
          </p:nvGrpSpPr>
          <p:grpSpPr>
            <a:xfrm>
              <a:off x="0" y="867957"/>
              <a:ext cx="7883003" cy="4648408"/>
              <a:chOff x="0" y="0"/>
              <a:chExt cx="1909961" cy="1126256"/>
            </a:xfrm>
          </p:grpSpPr>
          <p:sp>
            <p:nvSpPr>
              <p:cNvPr id="5" name="Freeform 5"/>
              <p:cNvSpPr/>
              <p:nvPr/>
            </p:nvSpPr>
            <p:spPr>
              <a:xfrm>
                <a:off x="0" y="0"/>
                <a:ext cx="1909961" cy="1126256"/>
              </a:xfrm>
              <a:custGeom>
                <a:avLst/>
                <a:gdLst/>
                <a:ahLst/>
                <a:cxnLst/>
                <a:rect l="l" t="t" r="r" b="b"/>
                <a:pathLst>
                  <a:path w="1909961" h="1126256">
                    <a:moveTo>
                      <a:pt x="54446" y="0"/>
                    </a:moveTo>
                    <a:lnTo>
                      <a:pt x="1855515" y="0"/>
                    </a:lnTo>
                    <a:cubicBezTo>
                      <a:pt x="1869955" y="0"/>
                      <a:pt x="1883804" y="5736"/>
                      <a:pt x="1894014" y="15947"/>
                    </a:cubicBezTo>
                    <a:cubicBezTo>
                      <a:pt x="1904225" y="26158"/>
                      <a:pt x="1909961" y="40006"/>
                      <a:pt x="1909961" y="54446"/>
                    </a:cubicBezTo>
                    <a:lnTo>
                      <a:pt x="1909961" y="1071810"/>
                    </a:lnTo>
                    <a:cubicBezTo>
                      <a:pt x="1909961" y="1101880"/>
                      <a:pt x="1885585" y="1126256"/>
                      <a:pt x="1855515" y="1126256"/>
                    </a:cubicBezTo>
                    <a:lnTo>
                      <a:pt x="54446" y="1126256"/>
                    </a:lnTo>
                    <a:cubicBezTo>
                      <a:pt x="40006" y="1126256"/>
                      <a:pt x="26158" y="1120520"/>
                      <a:pt x="15947" y="1110309"/>
                    </a:cubicBezTo>
                    <a:cubicBezTo>
                      <a:pt x="5736" y="1100098"/>
                      <a:pt x="0" y="1086250"/>
                      <a:pt x="0" y="1071810"/>
                    </a:cubicBezTo>
                    <a:lnTo>
                      <a:pt x="0" y="54446"/>
                    </a:lnTo>
                    <a:cubicBezTo>
                      <a:pt x="0" y="40006"/>
                      <a:pt x="5736" y="26158"/>
                      <a:pt x="15947" y="15947"/>
                    </a:cubicBezTo>
                    <a:cubicBezTo>
                      <a:pt x="26158" y="5736"/>
                      <a:pt x="40006" y="0"/>
                      <a:pt x="54446"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909961" cy="1164356"/>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394669" y="1325051"/>
              <a:ext cx="7093665" cy="3387937"/>
            </a:xfrm>
            <a:prstGeom prst="rect">
              <a:avLst/>
            </a:prstGeom>
          </p:spPr>
          <p:txBody>
            <a:bodyPr lIns="0" tIns="0" rIns="0" bIns="0" rtlCol="0" anchor="t">
              <a:spAutoFit/>
            </a:bodyPr>
            <a:lstStyle/>
            <a:p>
              <a:pPr marL="626109" lvl="1" indent="-313054" algn="l">
                <a:lnSpc>
                  <a:spcPts val="4059"/>
                </a:lnSpc>
                <a:buFont typeface="Arial"/>
                <a:buChar char="•"/>
              </a:pPr>
              <a:r>
                <a:rPr lang="en-US" sz="2899" b="1">
                  <a:solidFill>
                    <a:srgbClr val="000000"/>
                  </a:solidFill>
                  <a:latin typeface="Alegreya Bold"/>
                  <a:ea typeface="Alegreya Bold"/>
                  <a:cs typeface="Alegreya Bold"/>
                  <a:sym typeface="Alegreya Bold"/>
                </a:rPr>
                <a:t>768 mẫu từ phụ nữ Pima Indian</a:t>
              </a:r>
            </a:p>
            <a:p>
              <a:pPr marL="626109" lvl="1" indent="-313054" algn="l">
                <a:lnSpc>
                  <a:spcPts val="4059"/>
                </a:lnSpc>
                <a:buFont typeface="Arial"/>
                <a:buChar char="•"/>
              </a:pPr>
              <a:r>
                <a:rPr lang="en-US" sz="2899" b="1">
                  <a:solidFill>
                    <a:srgbClr val="000000"/>
                  </a:solidFill>
                  <a:latin typeface="Alegreya Bold"/>
                  <a:ea typeface="Alegreya Bold"/>
                  <a:cs typeface="Alegreya Bold"/>
                  <a:sym typeface="Alegreya Bold"/>
                </a:rPr>
                <a:t>8 chỉ số y tế được đo</a:t>
              </a:r>
            </a:p>
            <a:p>
              <a:pPr algn="l">
                <a:lnSpc>
                  <a:spcPts val="4059"/>
                </a:lnSpc>
              </a:pPr>
              <a:endParaRPr lang="en-US" sz="2899" b="1">
                <a:solidFill>
                  <a:srgbClr val="000000"/>
                </a:solidFill>
                <a:latin typeface="Alegreya Bold"/>
                <a:ea typeface="Alegreya Bold"/>
                <a:cs typeface="Alegreya Bold"/>
                <a:sym typeface="Alegreya Bold"/>
              </a:endParaRPr>
            </a:p>
            <a:p>
              <a:pPr algn="l">
                <a:lnSpc>
                  <a:spcPts val="4059"/>
                </a:lnSpc>
              </a:pPr>
              <a:endParaRPr lang="en-US" sz="2899" b="1">
                <a:solidFill>
                  <a:srgbClr val="000000"/>
                </a:solidFill>
                <a:latin typeface="Alegreya Bold"/>
                <a:ea typeface="Alegreya Bold"/>
                <a:cs typeface="Alegreya Bold"/>
                <a:sym typeface="Alegreya Bold"/>
              </a:endParaRPr>
            </a:p>
          </p:txBody>
        </p:sp>
        <p:grpSp>
          <p:nvGrpSpPr>
            <p:cNvPr id="8" name="Group 8"/>
            <p:cNvGrpSpPr/>
            <p:nvPr/>
          </p:nvGrpSpPr>
          <p:grpSpPr>
            <a:xfrm>
              <a:off x="8457012" y="867957"/>
              <a:ext cx="7883003" cy="4648408"/>
              <a:chOff x="0" y="0"/>
              <a:chExt cx="1909961" cy="1126256"/>
            </a:xfrm>
          </p:grpSpPr>
          <p:sp>
            <p:nvSpPr>
              <p:cNvPr id="9" name="Freeform 9"/>
              <p:cNvSpPr/>
              <p:nvPr/>
            </p:nvSpPr>
            <p:spPr>
              <a:xfrm>
                <a:off x="0" y="0"/>
                <a:ext cx="1909961" cy="1126256"/>
              </a:xfrm>
              <a:custGeom>
                <a:avLst/>
                <a:gdLst/>
                <a:ahLst/>
                <a:cxnLst/>
                <a:rect l="l" t="t" r="r" b="b"/>
                <a:pathLst>
                  <a:path w="1909961" h="1126256">
                    <a:moveTo>
                      <a:pt x="54446" y="0"/>
                    </a:moveTo>
                    <a:lnTo>
                      <a:pt x="1855515" y="0"/>
                    </a:lnTo>
                    <a:cubicBezTo>
                      <a:pt x="1869955" y="0"/>
                      <a:pt x="1883804" y="5736"/>
                      <a:pt x="1894014" y="15947"/>
                    </a:cubicBezTo>
                    <a:cubicBezTo>
                      <a:pt x="1904225" y="26158"/>
                      <a:pt x="1909961" y="40006"/>
                      <a:pt x="1909961" y="54446"/>
                    </a:cubicBezTo>
                    <a:lnTo>
                      <a:pt x="1909961" y="1071810"/>
                    </a:lnTo>
                    <a:cubicBezTo>
                      <a:pt x="1909961" y="1101880"/>
                      <a:pt x="1885585" y="1126256"/>
                      <a:pt x="1855515" y="1126256"/>
                    </a:cubicBezTo>
                    <a:lnTo>
                      <a:pt x="54446" y="1126256"/>
                    </a:lnTo>
                    <a:cubicBezTo>
                      <a:pt x="40006" y="1126256"/>
                      <a:pt x="26158" y="1120520"/>
                      <a:pt x="15947" y="1110309"/>
                    </a:cubicBezTo>
                    <a:cubicBezTo>
                      <a:pt x="5736" y="1100098"/>
                      <a:pt x="0" y="1086250"/>
                      <a:pt x="0" y="1071810"/>
                    </a:cubicBezTo>
                    <a:lnTo>
                      <a:pt x="0" y="54446"/>
                    </a:lnTo>
                    <a:cubicBezTo>
                      <a:pt x="0" y="40006"/>
                      <a:pt x="5736" y="26158"/>
                      <a:pt x="15947" y="15947"/>
                    </a:cubicBezTo>
                    <a:cubicBezTo>
                      <a:pt x="26158" y="5736"/>
                      <a:pt x="40006" y="0"/>
                      <a:pt x="54446" y="0"/>
                    </a:cubicBezTo>
                    <a:close/>
                  </a:path>
                </a:pathLst>
              </a:custGeom>
              <a:solidFill>
                <a:srgbClr val="FFFFFF"/>
              </a:solidFill>
              <a:ln w="38100" cap="rnd">
                <a:solidFill>
                  <a:srgbClr val="000000"/>
                </a:solidFill>
                <a:prstDash val="lgDash"/>
                <a:round/>
              </a:ln>
            </p:spPr>
            <p:txBody>
              <a:bodyPr/>
              <a:lstStyle/>
              <a:p>
                <a:endParaRPr lang="en-US"/>
              </a:p>
            </p:txBody>
          </p:sp>
          <p:sp>
            <p:nvSpPr>
              <p:cNvPr id="10" name="TextBox 10"/>
              <p:cNvSpPr txBox="1"/>
              <p:nvPr/>
            </p:nvSpPr>
            <p:spPr>
              <a:xfrm>
                <a:off x="0" y="-38100"/>
                <a:ext cx="1909961" cy="1164356"/>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8851681" y="1325051"/>
              <a:ext cx="7093665" cy="3877310"/>
            </a:xfrm>
            <a:prstGeom prst="rect">
              <a:avLst/>
            </a:prstGeom>
          </p:spPr>
          <p:txBody>
            <a:bodyPr lIns="0" tIns="0" rIns="0" bIns="0" rtlCol="0" anchor="t">
              <a:spAutoFit/>
            </a:bodyPr>
            <a:lstStyle/>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Pregnancies, Glucose, BloodPressure, SkinThickness</a:t>
              </a:r>
            </a:p>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Insulin, BMI, DiabetesPedigreeFunction, Age</a:t>
              </a:r>
            </a:p>
            <a:p>
              <a:pPr marL="604519" lvl="1" indent="-302260" algn="l">
                <a:lnSpc>
                  <a:spcPts val="3919"/>
                </a:lnSpc>
                <a:buFont typeface="Arial"/>
                <a:buChar char="•"/>
              </a:pPr>
              <a:r>
                <a:rPr lang="en-US" sz="2799" b="1">
                  <a:solidFill>
                    <a:srgbClr val="000000"/>
                  </a:solidFill>
                  <a:latin typeface="Alegreya Bold"/>
                  <a:ea typeface="Alegreya Bold"/>
                  <a:cs typeface="Alegreya Bold"/>
                  <a:sym typeface="Alegreya Bold"/>
                </a:rPr>
                <a:t>Outcome</a:t>
              </a:r>
            </a:p>
            <a:p>
              <a:pPr algn="l">
                <a:lnSpc>
                  <a:spcPts val="3640"/>
                </a:lnSpc>
              </a:pPr>
              <a:endParaRPr lang="en-US" sz="2799" b="1">
                <a:solidFill>
                  <a:srgbClr val="000000"/>
                </a:solidFill>
                <a:latin typeface="Alegreya Bold"/>
                <a:ea typeface="Alegreya Bold"/>
                <a:cs typeface="Alegreya Bold"/>
                <a:sym typeface="Alegreya Bold"/>
              </a:endParaRPr>
            </a:p>
          </p:txBody>
        </p:sp>
        <p:sp>
          <p:nvSpPr>
            <p:cNvPr id="12" name="TextBox 12"/>
            <p:cNvSpPr txBox="1"/>
            <p:nvPr/>
          </p:nvSpPr>
          <p:spPr>
            <a:xfrm>
              <a:off x="242558" y="-95250"/>
              <a:ext cx="7563550" cy="999495"/>
            </a:xfrm>
            <a:prstGeom prst="rect">
              <a:avLst/>
            </a:prstGeom>
          </p:spPr>
          <p:txBody>
            <a:bodyPr lIns="0" tIns="0" rIns="0" bIns="0" rtlCol="0" anchor="t">
              <a:spAutoFit/>
            </a:bodyPr>
            <a:lstStyle/>
            <a:p>
              <a:pPr algn="ctr">
                <a:lnSpc>
                  <a:spcPts val="6277"/>
                </a:lnSpc>
              </a:pPr>
              <a:r>
                <a:rPr lang="en-US" sz="4483">
                  <a:solidFill>
                    <a:srgbClr val="000000"/>
                  </a:solidFill>
                  <a:latin typeface="Bobby Jones"/>
                  <a:ea typeface="Bobby Jones"/>
                  <a:cs typeface="Bobby Jones"/>
                  <a:sym typeface="Bobby Jones"/>
                </a:rPr>
                <a:t>Mô tẢ</a:t>
              </a:r>
            </a:p>
          </p:txBody>
        </p:sp>
        <p:sp>
          <p:nvSpPr>
            <p:cNvPr id="13" name="TextBox 13"/>
            <p:cNvSpPr txBox="1"/>
            <p:nvPr/>
          </p:nvSpPr>
          <p:spPr>
            <a:xfrm>
              <a:off x="8616739" y="-95250"/>
              <a:ext cx="7563550" cy="999495"/>
            </a:xfrm>
            <a:prstGeom prst="rect">
              <a:avLst/>
            </a:prstGeom>
          </p:spPr>
          <p:txBody>
            <a:bodyPr lIns="0" tIns="0" rIns="0" bIns="0" rtlCol="0" anchor="t">
              <a:spAutoFit/>
            </a:bodyPr>
            <a:lstStyle/>
            <a:p>
              <a:pPr algn="ctr">
                <a:lnSpc>
                  <a:spcPts val="6277"/>
                </a:lnSpc>
              </a:pPr>
              <a:r>
                <a:rPr lang="en-US" sz="4483">
                  <a:solidFill>
                    <a:srgbClr val="000000"/>
                  </a:solidFill>
                  <a:latin typeface="Bobby Jones"/>
                  <a:ea typeface="Bobby Jones"/>
                  <a:cs typeface="Bobby Jones"/>
                  <a:sym typeface="Bobby Jones"/>
                </a:rPr>
                <a:t>CÁC BIẾN</a:t>
              </a:r>
            </a:p>
          </p:txBody>
        </p:sp>
      </p:grpSp>
      <p:sp>
        <p:nvSpPr>
          <p:cNvPr id="14" name="TextBox 14"/>
          <p:cNvSpPr txBox="1"/>
          <p:nvPr/>
        </p:nvSpPr>
        <p:spPr>
          <a:xfrm>
            <a:off x="1028700" y="564221"/>
            <a:ext cx="7773155" cy="1972310"/>
          </a:xfrm>
          <a:prstGeom prst="rect">
            <a:avLst/>
          </a:prstGeom>
        </p:spPr>
        <p:txBody>
          <a:bodyPr lIns="0" tIns="0" rIns="0" bIns="0" rtlCol="0" anchor="t">
            <a:spAutoFit/>
          </a:bodyPr>
          <a:lstStyle/>
          <a:p>
            <a:pPr algn="ctr">
              <a:lnSpc>
                <a:spcPts val="7840"/>
              </a:lnSpc>
            </a:pPr>
            <a:r>
              <a:rPr lang="en-US" sz="5600">
                <a:solidFill>
                  <a:srgbClr val="000000"/>
                </a:solidFill>
                <a:latin typeface="Bobby Jones"/>
                <a:ea typeface="Bobby Jones"/>
                <a:cs typeface="Bobby Jones"/>
                <a:sym typeface="Bobby Jones"/>
              </a:rPr>
              <a:t>Bộ dữ liệu </a:t>
            </a:r>
          </a:p>
          <a:p>
            <a:pPr algn="ctr">
              <a:lnSpc>
                <a:spcPts val="7840"/>
              </a:lnSpc>
            </a:pPr>
            <a:r>
              <a:rPr lang="en-US" sz="5600">
                <a:solidFill>
                  <a:srgbClr val="000000"/>
                </a:solidFill>
                <a:latin typeface="Bobby Jones"/>
                <a:ea typeface="Bobby Jones"/>
                <a:cs typeface="Bobby Jones"/>
                <a:sym typeface="Bobby Jones"/>
              </a:rPr>
              <a:t>Pima Indians Diabetes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3505201" y="1943102"/>
            <a:ext cx="11126194" cy="7603343"/>
            <a:chOff x="-39876" y="-133660"/>
            <a:chExt cx="2930356" cy="2002527"/>
          </a:xfrm>
        </p:grpSpPr>
        <p:sp>
          <p:nvSpPr>
            <p:cNvPr id="4" name="Freeform 4"/>
            <p:cNvSpPr/>
            <p:nvPr/>
          </p:nvSpPr>
          <p:spPr>
            <a:xfrm>
              <a:off x="0" y="0"/>
              <a:ext cx="2890480" cy="1792977"/>
            </a:xfrm>
            <a:custGeom>
              <a:avLst/>
              <a:gdLst/>
              <a:ahLst/>
              <a:cxnLst/>
              <a:rect l="l" t="t" r="r" b="b"/>
              <a:pathLst>
                <a:path w="2890480" h="1792977">
                  <a:moveTo>
                    <a:pt x="35977" y="0"/>
                  </a:moveTo>
                  <a:lnTo>
                    <a:pt x="2854503" y="0"/>
                  </a:lnTo>
                  <a:cubicBezTo>
                    <a:pt x="2864045" y="0"/>
                    <a:pt x="2873195" y="3790"/>
                    <a:pt x="2879942" y="10537"/>
                  </a:cubicBezTo>
                  <a:cubicBezTo>
                    <a:pt x="2886689" y="17284"/>
                    <a:pt x="2890480" y="26435"/>
                    <a:pt x="2890480" y="35977"/>
                  </a:cubicBezTo>
                  <a:lnTo>
                    <a:pt x="2890480" y="1757000"/>
                  </a:lnTo>
                  <a:cubicBezTo>
                    <a:pt x="2890480" y="1766541"/>
                    <a:pt x="2886689" y="1775692"/>
                    <a:pt x="2879942" y="1782439"/>
                  </a:cubicBezTo>
                  <a:cubicBezTo>
                    <a:pt x="2873195" y="1789186"/>
                    <a:pt x="2864045" y="1792977"/>
                    <a:pt x="2854503" y="1792977"/>
                  </a:cubicBezTo>
                  <a:lnTo>
                    <a:pt x="35977" y="1792977"/>
                  </a:lnTo>
                  <a:cubicBezTo>
                    <a:pt x="26435" y="1792977"/>
                    <a:pt x="17284" y="1789186"/>
                    <a:pt x="10537" y="1782439"/>
                  </a:cubicBezTo>
                  <a:cubicBezTo>
                    <a:pt x="3790" y="1775692"/>
                    <a:pt x="0" y="1766541"/>
                    <a:pt x="0" y="1757000"/>
                  </a:cubicBezTo>
                  <a:lnTo>
                    <a:pt x="0" y="35977"/>
                  </a:lnTo>
                  <a:cubicBezTo>
                    <a:pt x="0" y="26435"/>
                    <a:pt x="3790" y="17284"/>
                    <a:pt x="10537" y="10537"/>
                  </a:cubicBezTo>
                  <a:cubicBezTo>
                    <a:pt x="17284" y="3790"/>
                    <a:pt x="26435" y="0"/>
                    <a:pt x="35977"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39876" y="-133660"/>
              <a:ext cx="2890480" cy="2002527"/>
            </a:xfrm>
            <a:prstGeom prst="rect">
              <a:avLst/>
            </a:prstGeom>
          </p:spPr>
          <p:txBody>
            <a:bodyPr lIns="101600" tIns="101600" rIns="101600" bIns="101600" rtlCol="0" anchor="ctr"/>
            <a:lstStyle/>
            <a:p>
              <a:pPr marL="647700" lvl="1" indent="-323850" algn="l">
                <a:lnSpc>
                  <a:spcPts val="5850"/>
                </a:lnSpc>
                <a:buFont typeface="Arial"/>
                <a:buChar char="•"/>
              </a:pPr>
              <a:r>
                <a:rPr lang="en-US" sz="3000" b="1" dirty="0">
                  <a:solidFill>
                    <a:srgbClr val="000000"/>
                  </a:solidFill>
                  <a:latin typeface="Alegreya Bold"/>
                  <a:ea typeface="Alegreya Bold"/>
                  <a:cs typeface="Alegreya Bold"/>
                  <a:sym typeface="Alegreya Bold"/>
                </a:rPr>
                <a:t>Pregnancies</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Số</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lần</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mang</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thai</a:t>
              </a:r>
              <a:endParaRPr lang="en-US" sz="3000" dirty="0">
                <a:solidFill>
                  <a:srgbClr val="000000"/>
                </a:solidFill>
                <a:latin typeface="Alegreya"/>
                <a:ea typeface="Alegreya"/>
                <a:cs typeface="Alegreya"/>
                <a:sym typeface="Alegreya"/>
              </a:endParaRPr>
            </a:p>
            <a:p>
              <a:pPr marL="647700" lvl="1" indent="-323850" algn="l">
                <a:lnSpc>
                  <a:spcPts val="5850"/>
                </a:lnSpc>
                <a:buFont typeface="Arial"/>
                <a:buChar char="•"/>
              </a:pPr>
              <a:r>
                <a:rPr lang="en-US" sz="3000" b="1" dirty="0">
                  <a:solidFill>
                    <a:srgbClr val="000000"/>
                  </a:solidFill>
                  <a:latin typeface="Alegreya Bold"/>
                  <a:ea typeface="Alegreya Bold"/>
                  <a:cs typeface="Alegreya Bold"/>
                  <a:sym typeface="Alegreya Bold"/>
                </a:rPr>
                <a:t>Glucose</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Nồng</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độ</a:t>
              </a:r>
              <a:r>
                <a:rPr lang="en-US" sz="3000" dirty="0">
                  <a:solidFill>
                    <a:srgbClr val="000000"/>
                  </a:solidFill>
                  <a:latin typeface="Alegreya"/>
                  <a:ea typeface="Alegreya"/>
                  <a:cs typeface="Alegreya"/>
                  <a:sym typeface="Alegreya"/>
                </a:rPr>
                <a:t> glucose </a:t>
              </a:r>
              <a:r>
                <a:rPr lang="en-US" sz="3000" dirty="0" err="1">
                  <a:solidFill>
                    <a:srgbClr val="000000"/>
                  </a:solidFill>
                  <a:latin typeface="Alegreya"/>
                  <a:ea typeface="Alegreya"/>
                  <a:cs typeface="Alegreya"/>
                  <a:sym typeface="Alegreya"/>
                </a:rPr>
                <a:t>huyết</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tương</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sau</a:t>
              </a:r>
              <a:r>
                <a:rPr lang="en-US" sz="3000" dirty="0">
                  <a:solidFill>
                    <a:srgbClr val="000000"/>
                  </a:solidFill>
                  <a:latin typeface="Alegreya"/>
                  <a:ea typeface="Alegreya"/>
                  <a:cs typeface="Alegreya"/>
                  <a:sym typeface="Alegreya"/>
                </a:rPr>
                <a:t> 2 </a:t>
              </a:r>
              <a:r>
                <a:rPr lang="en-US" sz="3000" dirty="0" err="1">
                  <a:solidFill>
                    <a:srgbClr val="000000"/>
                  </a:solidFill>
                  <a:latin typeface="Alegreya"/>
                  <a:ea typeface="Alegreya"/>
                  <a:cs typeface="Alegreya"/>
                  <a:sym typeface="Alegreya"/>
                </a:rPr>
                <a:t>giờ</a:t>
              </a:r>
              <a:r>
                <a:rPr lang="en-US" sz="3000" dirty="0">
                  <a:solidFill>
                    <a:srgbClr val="000000"/>
                  </a:solidFill>
                  <a:latin typeface="Alegreya"/>
                  <a:ea typeface="Alegreya"/>
                  <a:cs typeface="Alegreya"/>
                  <a:sym typeface="Alegreya"/>
                </a:rPr>
                <a:t> OGTT</a:t>
              </a:r>
            </a:p>
            <a:p>
              <a:pPr marL="647700" lvl="1" indent="-323850" algn="l">
                <a:lnSpc>
                  <a:spcPts val="5850"/>
                </a:lnSpc>
                <a:buFont typeface="Arial"/>
                <a:buChar char="•"/>
              </a:pPr>
              <a:r>
                <a:rPr lang="en-US" sz="3000" b="1" dirty="0" err="1">
                  <a:solidFill>
                    <a:srgbClr val="000000"/>
                  </a:solidFill>
                  <a:latin typeface="Alegreya Bold"/>
                  <a:ea typeface="Alegreya Bold"/>
                  <a:cs typeface="Alegreya Bold"/>
                  <a:sym typeface="Alegreya Bold"/>
                </a:rPr>
                <a:t>BloodPressure</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Huyết</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áp</a:t>
              </a:r>
              <a:r>
                <a:rPr lang="en-US" sz="3000" dirty="0">
                  <a:solidFill>
                    <a:srgbClr val="000000"/>
                  </a:solidFill>
                  <a:latin typeface="Alegreya"/>
                  <a:ea typeface="Alegreya"/>
                  <a:cs typeface="Alegreya"/>
                  <a:sym typeface="Alegreya"/>
                </a:rPr>
                <a:t> (mm Hg)</a:t>
              </a:r>
            </a:p>
            <a:p>
              <a:pPr marL="647700" lvl="1" indent="-323850" algn="l">
                <a:lnSpc>
                  <a:spcPts val="5850"/>
                </a:lnSpc>
                <a:buFont typeface="Arial"/>
                <a:buChar char="•"/>
              </a:pPr>
              <a:r>
                <a:rPr lang="en-US" sz="3000" b="1" dirty="0" err="1">
                  <a:solidFill>
                    <a:srgbClr val="000000"/>
                  </a:solidFill>
                  <a:latin typeface="Alegreya Bold"/>
                  <a:ea typeface="Alegreya Bold"/>
                  <a:cs typeface="Alegreya Bold"/>
                  <a:sym typeface="Alegreya Bold"/>
                </a:rPr>
                <a:t>SkinThickness</a:t>
              </a:r>
              <a:r>
                <a:rPr lang="en-US" sz="3000" b="1" dirty="0">
                  <a:solidFill>
                    <a:srgbClr val="000000"/>
                  </a:solidFill>
                  <a:latin typeface="Alegreya Bold"/>
                  <a:ea typeface="Alegreya Bold"/>
                  <a:cs typeface="Alegreya Bold"/>
                  <a:sym typeface="Alegreya Bold"/>
                </a:rPr>
                <a:t>: </a:t>
              </a:r>
              <a:r>
                <a:rPr lang="en-US" sz="3000" dirty="0" err="1">
                  <a:solidFill>
                    <a:srgbClr val="000000"/>
                  </a:solidFill>
                  <a:latin typeface="Alegreya"/>
                  <a:ea typeface="Alegreya"/>
                  <a:cs typeface="Alegreya"/>
                  <a:sym typeface="Alegreya"/>
                </a:rPr>
                <a:t>Độ</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dày</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nếp</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gấp</a:t>
              </a:r>
              <a:r>
                <a:rPr lang="en-US" sz="3000" dirty="0">
                  <a:solidFill>
                    <a:srgbClr val="000000"/>
                  </a:solidFill>
                  <a:latin typeface="Alegreya"/>
                  <a:ea typeface="Alegreya"/>
                  <a:cs typeface="Alegreya"/>
                  <a:sym typeface="Alegreya"/>
                </a:rPr>
                <a:t> da ở </a:t>
              </a:r>
              <a:r>
                <a:rPr lang="en-US" sz="3000" dirty="0" err="1">
                  <a:solidFill>
                    <a:srgbClr val="000000"/>
                  </a:solidFill>
                  <a:latin typeface="Alegreya"/>
                  <a:ea typeface="Alegreya"/>
                  <a:cs typeface="Alegreya"/>
                  <a:sym typeface="Alegreya"/>
                </a:rPr>
                <a:t>tay</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sau</a:t>
              </a:r>
              <a:r>
                <a:rPr lang="en-US" sz="3000" dirty="0">
                  <a:solidFill>
                    <a:srgbClr val="000000"/>
                  </a:solidFill>
                  <a:latin typeface="Alegreya"/>
                  <a:ea typeface="Alegreya"/>
                  <a:cs typeface="Alegreya"/>
                  <a:sym typeface="Alegreya"/>
                </a:rPr>
                <a:t> (mm)</a:t>
              </a:r>
            </a:p>
            <a:p>
              <a:pPr marL="647700" lvl="1" indent="-323850" algn="l">
                <a:lnSpc>
                  <a:spcPts val="5850"/>
                </a:lnSpc>
                <a:buFont typeface="Arial"/>
                <a:buChar char="•"/>
              </a:pPr>
              <a:r>
                <a:rPr lang="en-US" sz="3000" b="1" dirty="0">
                  <a:solidFill>
                    <a:srgbClr val="000000"/>
                  </a:solidFill>
                  <a:latin typeface="Alegreya Bold"/>
                  <a:ea typeface="Alegreya Bold"/>
                  <a:cs typeface="Alegreya Bold"/>
                  <a:sym typeface="Alegreya Bold"/>
                </a:rPr>
                <a:t>Insulin: </a:t>
              </a:r>
              <a:r>
                <a:rPr lang="en-US" sz="3000" dirty="0">
                  <a:solidFill>
                    <a:srgbClr val="000000"/>
                  </a:solidFill>
                  <a:latin typeface="Alegreya"/>
                  <a:ea typeface="Alegreya"/>
                  <a:cs typeface="Alegreya"/>
                  <a:sym typeface="Alegreya"/>
                </a:rPr>
                <a:t>Insulin </a:t>
              </a:r>
              <a:r>
                <a:rPr lang="en-US" sz="3000" dirty="0" err="1">
                  <a:solidFill>
                    <a:srgbClr val="000000"/>
                  </a:solidFill>
                  <a:latin typeface="Alegreya"/>
                  <a:ea typeface="Alegreya"/>
                  <a:cs typeface="Alegreya"/>
                  <a:sym typeface="Alegreya"/>
                </a:rPr>
                <a:t>huyết</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thanh</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sau</a:t>
              </a:r>
              <a:r>
                <a:rPr lang="en-US" sz="3000" dirty="0">
                  <a:solidFill>
                    <a:srgbClr val="000000"/>
                  </a:solidFill>
                  <a:latin typeface="Alegreya"/>
                  <a:ea typeface="Alegreya"/>
                  <a:cs typeface="Alegreya"/>
                  <a:sym typeface="Alegreya"/>
                </a:rPr>
                <a:t> 2 </a:t>
              </a:r>
              <a:r>
                <a:rPr lang="en-US" sz="3000" dirty="0" err="1">
                  <a:solidFill>
                    <a:srgbClr val="000000"/>
                  </a:solidFill>
                  <a:latin typeface="Alegreya"/>
                  <a:ea typeface="Alegreya"/>
                  <a:cs typeface="Alegreya"/>
                  <a:sym typeface="Alegreya"/>
                </a:rPr>
                <a:t>giờ</a:t>
              </a:r>
              <a:r>
                <a:rPr lang="en-US" sz="3000" dirty="0">
                  <a:solidFill>
                    <a:srgbClr val="000000"/>
                  </a:solidFill>
                  <a:latin typeface="Alegreya"/>
                  <a:ea typeface="Alegreya"/>
                  <a:cs typeface="Alegreya"/>
                  <a:sym typeface="Alegreya"/>
                </a:rPr>
                <a:t>, mu U/ml)</a:t>
              </a:r>
            </a:p>
            <a:p>
              <a:pPr marL="647700" lvl="1" indent="-323850" algn="l">
                <a:lnSpc>
                  <a:spcPts val="5850"/>
                </a:lnSpc>
                <a:buFont typeface="Arial"/>
                <a:buChar char="•"/>
              </a:pPr>
              <a:r>
                <a:rPr lang="en-US" sz="3000" b="1" dirty="0">
                  <a:solidFill>
                    <a:srgbClr val="000000"/>
                  </a:solidFill>
                  <a:latin typeface="Alegreya Bold"/>
                  <a:ea typeface="Alegreya Bold"/>
                  <a:cs typeface="Alegreya Bold"/>
                  <a:sym typeface="Alegreya Bold"/>
                </a:rPr>
                <a:t>BMI: </a:t>
              </a:r>
              <a:r>
                <a:rPr lang="en-US" sz="3000" dirty="0" err="1">
                  <a:solidFill>
                    <a:srgbClr val="000000"/>
                  </a:solidFill>
                  <a:latin typeface="Alegreya"/>
                  <a:ea typeface="Alegreya"/>
                  <a:cs typeface="Alegreya"/>
                  <a:sym typeface="Alegreya"/>
                </a:rPr>
                <a:t>Chỉ</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số</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khối</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cơ</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thể</a:t>
              </a:r>
              <a:r>
                <a:rPr lang="en-US" sz="3000" dirty="0">
                  <a:solidFill>
                    <a:srgbClr val="000000"/>
                  </a:solidFill>
                  <a:latin typeface="Alegreya"/>
                  <a:ea typeface="Alegreya"/>
                  <a:cs typeface="Alegreya"/>
                  <a:sym typeface="Alegreya"/>
                </a:rPr>
                <a:t>, kg/m²)</a:t>
              </a:r>
            </a:p>
            <a:p>
              <a:pPr marL="647700" lvl="1" indent="-323850" algn="l">
                <a:lnSpc>
                  <a:spcPts val="5850"/>
                </a:lnSpc>
                <a:buFont typeface="Arial"/>
                <a:buChar char="•"/>
              </a:pPr>
              <a:r>
                <a:rPr lang="en-US" sz="3000" b="1" dirty="0" err="1">
                  <a:solidFill>
                    <a:srgbClr val="000000"/>
                  </a:solidFill>
                  <a:latin typeface="Alegreya Bold"/>
                  <a:ea typeface="Alegreya Bold"/>
                  <a:cs typeface="Alegreya Bold"/>
                  <a:sym typeface="Alegreya Bold"/>
                </a:rPr>
                <a:t>DiabetesPedigreeFunction</a:t>
              </a:r>
              <a:r>
                <a:rPr lang="en-US" sz="3000" b="1" dirty="0">
                  <a:solidFill>
                    <a:srgbClr val="000000"/>
                  </a:solidFill>
                  <a:latin typeface="Alegreya Bold"/>
                  <a:ea typeface="Alegreya Bold"/>
                  <a:cs typeface="Alegreya Bold"/>
                  <a:sym typeface="Alegreya Bold"/>
                </a:rPr>
                <a:t>:</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Hàm</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phả</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hệ</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tiểu</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đường</a:t>
              </a:r>
              <a:endParaRPr lang="en-US" sz="3000" dirty="0">
                <a:solidFill>
                  <a:srgbClr val="000000"/>
                </a:solidFill>
                <a:latin typeface="Alegreya"/>
                <a:ea typeface="Alegreya"/>
                <a:cs typeface="Alegreya"/>
                <a:sym typeface="Alegreya"/>
              </a:endParaRPr>
            </a:p>
            <a:p>
              <a:pPr marL="647700" lvl="1" indent="-323850" algn="l">
                <a:lnSpc>
                  <a:spcPts val="5850"/>
                </a:lnSpc>
                <a:buFont typeface="Arial"/>
                <a:buChar char="•"/>
              </a:pPr>
              <a:r>
                <a:rPr lang="en-US" sz="3000" b="1" dirty="0">
                  <a:solidFill>
                    <a:srgbClr val="000000"/>
                  </a:solidFill>
                  <a:latin typeface="Alegreya Bold"/>
                  <a:ea typeface="Alegreya Bold"/>
                  <a:cs typeface="Alegreya Bold"/>
                  <a:sym typeface="Alegreya Bold"/>
                </a:rPr>
                <a:t>Age</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Tuổi</a:t>
              </a:r>
              <a:endParaRPr lang="en-US" sz="3000" dirty="0">
                <a:solidFill>
                  <a:srgbClr val="000000"/>
                </a:solidFill>
                <a:latin typeface="Alegreya"/>
                <a:ea typeface="Alegreya"/>
                <a:cs typeface="Alegreya"/>
                <a:sym typeface="Alegreya"/>
              </a:endParaRPr>
            </a:p>
            <a:p>
              <a:pPr marL="647700" lvl="1" indent="-323850" algn="l">
                <a:lnSpc>
                  <a:spcPts val="5850"/>
                </a:lnSpc>
                <a:buFont typeface="Arial"/>
                <a:buChar char="•"/>
              </a:pPr>
              <a:r>
                <a:rPr lang="en-US" sz="3000" b="1" dirty="0" err="1">
                  <a:solidFill>
                    <a:srgbClr val="000000"/>
                  </a:solidFill>
                  <a:latin typeface="Alegreya Bold"/>
                  <a:ea typeface="Alegreya Bold"/>
                  <a:cs typeface="Alegreya Bold"/>
                  <a:sym typeface="Alegreya Bold"/>
                </a:rPr>
                <a:t>Kết</a:t>
              </a:r>
              <a:r>
                <a:rPr lang="en-US" sz="3000" b="1" dirty="0">
                  <a:solidFill>
                    <a:srgbClr val="000000"/>
                  </a:solidFill>
                  <a:latin typeface="Alegreya Bold"/>
                  <a:ea typeface="Alegreya Bold"/>
                  <a:cs typeface="Alegreya Bold"/>
                  <a:sym typeface="Alegreya Bold"/>
                </a:rPr>
                <a:t> </a:t>
              </a:r>
              <a:r>
                <a:rPr lang="en-US" sz="3000" b="1" dirty="0" err="1">
                  <a:solidFill>
                    <a:srgbClr val="000000"/>
                  </a:solidFill>
                  <a:latin typeface="Alegreya Bold"/>
                  <a:ea typeface="Alegreya Bold"/>
                  <a:cs typeface="Alegreya Bold"/>
                  <a:sym typeface="Alegreya Bold"/>
                </a:rPr>
                <a:t>quả</a:t>
              </a:r>
              <a:r>
                <a:rPr lang="en-US" sz="3000" dirty="0">
                  <a:solidFill>
                    <a:srgbClr val="000000"/>
                  </a:solidFill>
                  <a:latin typeface="Alegreya"/>
                  <a:ea typeface="Alegreya"/>
                  <a:cs typeface="Alegreya"/>
                  <a:sym typeface="Alegreya"/>
                </a:rPr>
                <a:t>: Outcome (0: </a:t>
              </a:r>
              <a:r>
                <a:rPr lang="en-US" sz="3000" dirty="0" err="1">
                  <a:solidFill>
                    <a:srgbClr val="000000"/>
                  </a:solidFill>
                  <a:latin typeface="Alegreya"/>
                  <a:ea typeface="Alegreya"/>
                  <a:cs typeface="Alegreya"/>
                  <a:sym typeface="Alegreya"/>
                </a:rPr>
                <a:t>Không</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mắc</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tiểu</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đường</a:t>
              </a:r>
              <a:r>
                <a:rPr lang="en-US" sz="3000" dirty="0">
                  <a:solidFill>
                    <a:srgbClr val="000000"/>
                  </a:solidFill>
                  <a:latin typeface="Alegreya"/>
                  <a:ea typeface="Alegreya"/>
                  <a:cs typeface="Alegreya"/>
                  <a:sym typeface="Alegreya"/>
                </a:rPr>
                <a:t>, 1: </a:t>
              </a:r>
              <a:r>
                <a:rPr lang="en-US" sz="3000" dirty="0" err="1">
                  <a:solidFill>
                    <a:srgbClr val="000000"/>
                  </a:solidFill>
                  <a:latin typeface="Alegreya"/>
                  <a:ea typeface="Alegreya"/>
                  <a:cs typeface="Alegreya"/>
                  <a:sym typeface="Alegreya"/>
                </a:rPr>
                <a:t>Mắc</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tiểu</a:t>
              </a:r>
              <a:r>
                <a:rPr lang="en-US" sz="3000" dirty="0">
                  <a:solidFill>
                    <a:srgbClr val="000000"/>
                  </a:solidFill>
                  <a:latin typeface="Alegreya"/>
                  <a:ea typeface="Alegreya"/>
                  <a:cs typeface="Alegreya"/>
                  <a:sym typeface="Alegreya"/>
                </a:rPr>
                <a:t> </a:t>
              </a:r>
              <a:r>
                <a:rPr lang="en-US" sz="3000" dirty="0" err="1">
                  <a:solidFill>
                    <a:srgbClr val="000000"/>
                  </a:solidFill>
                  <a:latin typeface="Alegreya"/>
                  <a:ea typeface="Alegreya"/>
                  <a:cs typeface="Alegreya"/>
                  <a:sym typeface="Alegreya"/>
                </a:rPr>
                <a:t>đường</a:t>
              </a:r>
              <a:r>
                <a:rPr lang="en-US" sz="3000" dirty="0">
                  <a:solidFill>
                    <a:srgbClr val="000000"/>
                  </a:solidFill>
                  <a:latin typeface="Alegreya"/>
                  <a:ea typeface="Alegreya"/>
                  <a:cs typeface="Alegreya"/>
                  <a:sym typeface="Alegreya"/>
                </a:rPr>
                <a:t>)</a:t>
              </a:r>
            </a:p>
          </p:txBody>
        </p:sp>
      </p:grpSp>
      <p:sp>
        <p:nvSpPr>
          <p:cNvPr id="6" name="TextBox 6"/>
          <p:cNvSpPr txBox="1"/>
          <p:nvPr/>
        </p:nvSpPr>
        <p:spPr>
          <a:xfrm>
            <a:off x="3726838" y="595821"/>
            <a:ext cx="10929913" cy="1046075"/>
          </a:xfrm>
          <a:prstGeom prst="rect">
            <a:avLst/>
          </a:prstGeom>
        </p:spPr>
        <p:txBody>
          <a:bodyPr lIns="0" tIns="0" rIns="0" bIns="0" rtlCol="0" anchor="t">
            <a:spAutoFit/>
          </a:bodyPr>
          <a:lstStyle/>
          <a:p>
            <a:pPr algn="ctr">
              <a:lnSpc>
                <a:spcPts val="8492"/>
              </a:lnSpc>
            </a:pPr>
            <a:r>
              <a:rPr lang="en-US" sz="6065">
                <a:solidFill>
                  <a:srgbClr val="000000"/>
                </a:solidFill>
                <a:latin typeface="Bobby Jones"/>
                <a:ea typeface="Bobby Jones"/>
                <a:cs typeface="Bobby Jones"/>
                <a:sym typeface="Bobby Jones"/>
              </a:rPr>
              <a:t>Data summary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grpSp>
        <p:nvGrpSpPr>
          <p:cNvPr id="3" name="Group 3"/>
          <p:cNvGrpSpPr/>
          <p:nvPr/>
        </p:nvGrpSpPr>
        <p:grpSpPr>
          <a:xfrm>
            <a:off x="10375894" y="5051892"/>
            <a:ext cx="7416078" cy="4255174"/>
            <a:chOff x="0" y="0"/>
            <a:chExt cx="1786697" cy="1025165"/>
          </a:xfrm>
        </p:grpSpPr>
        <p:sp>
          <p:nvSpPr>
            <p:cNvPr id="4" name="Freeform 4"/>
            <p:cNvSpPr/>
            <p:nvPr/>
          </p:nvSpPr>
          <p:spPr>
            <a:xfrm>
              <a:off x="0" y="0"/>
              <a:ext cx="1773390" cy="878057"/>
            </a:xfrm>
            <a:custGeom>
              <a:avLst/>
              <a:gdLst/>
              <a:ahLst/>
              <a:cxnLst/>
              <a:rect l="l" t="t" r="r" b="b"/>
              <a:pathLst>
                <a:path w="1773390" h="878057">
                  <a:moveTo>
                    <a:pt x="53640" y="0"/>
                  </a:moveTo>
                  <a:lnTo>
                    <a:pt x="1719749" y="0"/>
                  </a:lnTo>
                  <a:cubicBezTo>
                    <a:pt x="1749374" y="0"/>
                    <a:pt x="1773390" y="24016"/>
                    <a:pt x="1773390" y="53640"/>
                  </a:cubicBezTo>
                  <a:lnTo>
                    <a:pt x="1773390" y="824417"/>
                  </a:lnTo>
                  <a:cubicBezTo>
                    <a:pt x="1773390" y="854042"/>
                    <a:pt x="1749374" y="878057"/>
                    <a:pt x="1719749" y="878057"/>
                  </a:cubicBezTo>
                  <a:lnTo>
                    <a:pt x="53640" y="878057"/>
                  </a:lnTo>
                  <a:cubicBezTo>
                    <a:pt x="24016" y="878057"/>
                    <a:pt x="0" y="854042"/>
                    <a:pt x="0" y="824417"/>
                  </a:cubicBezTo>
                  <a:lnTo>
                    <a:pt x="0" y="53640"/>
                  </a:lnTo>
                  <a:cubicBezTo>
                    <a:pt x="0" y="24016"/>
                    <a:pt x="24016" y="0"/>
                    <a:pt x="53640" y="0"/>
                  </a:cubicBezTo>
                  <a:close/>
                </a:path>
              </a:pathLst>
            </a:custGeom>
            <a:solidFill>
              <a:srgbClr val="FFFFFF"/>
            </a:solidFill>
            <a:ln w="38100" cap="rnd">
              <a:solidFill>
                <a:srgbClr val="000000"/>
              </a:solidFill>
              <a:prstDash val="lgDash"/>
              <a:round/>
            </a:ln>
          </p:spPr>
          <p:txBody>
            <a:bodyPr/>
            <a:lstStyle/>
            <a:p>
              <a:endParaRPr lang="en-US"/>
            </a:p>
          </p:txBody>
        </p:sp>
        <p:sp>
          <p:nvSpPr>
            <p:cNvPr id="5" name="TextBox 5"/>
            <p:cNvSpPr txBox="1"/>
            <p:nvPr/>
          </p:nvSpPr>
          <p:spPr>
            <a:xfrm>
              <a:off x="13307" y="42333"/>
              <a:ext cx="1773390" cy="982832"/>
            </a:xfrm>
            <a:prstGeom prst="rect">
              <a:avLst/>
            </a:prstGeom>
          </p:spPr>
          <p:txBody>
            <a:bodyPr lIns="114300" tIns="114300" rIns="114300" bIns="114300" rtlCol="0" anchor="t"/>
            <a:lstStyle/>
            <a:p>
              <a:pPr algn="just">
                <a:lnSpc>
                  <a:spcPts val="3863"/>
                </a:lnSpc>
              </a:pPr>
              <a:r>
                <a:rPr lang="en-US" sz="2299" dirty="0">
                  <a:solidFill>
                    <a:srgbClr val="000000"/>
                  </a:solidFill>
                  <a:latin typeface="Alegreya"/>
                  <a:ea typeface="Alegreya"/>
                  <a:cs typeface="Alegreya"/>
                  <a:sym typeface="Alegreya"/>
                </a:rPr>
                <a:t>- </a:t>
              </a:r>
              <a:r>
                <a:rPr lang="en-US" sz="2299" b="1" dirty="0">
                  <a:solidFill>
                    <a:srgbClr val="000000"/>
                  </a:solidFill>
                  <a:latin typeface="Alegreya Bold"/>
                  <a:ea typeface="Alegreya Bold"/>
                  <a:cs typeface="Alegreya Bold"/>
                  <a:sym typeface="Alegreya Bold"/>
                </a:rPr>
                <a:t>Glucose </a:t>
              </a:r>
              <a:r>
                <a:rPr lang="en-US" sz="2299" dirty="0" err="1">
                  <a:solidFill>
                    <a:srgbClr val="000000"/>
                  </a:solidFill>
                  <a:latin typeface="Alegreya"/>
                  <a:ea typeface="Alegreya"/>
                  <a:cs typeface="Alegreya"/>
                  <a:sym typeface="Alegreya"/>
                </a:rPr>
                <a:t>có</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tương</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quan</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trung</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bình</a:t>
              </a:r>
              <a:r>
                <a:rPr lang="en-US" sz="2299" dirty="0">
                  <a:solidFill>
                    <a:srgbClr val="000000"/>
                  </a:solidFill>
                  <a:latin typeface="Alegreya"/>
                  <a:ea typeface="Alegreya"/>
                  <a:cs typeface="Alegreya"/>
                  <a:sym typeface="Alegreya"/>
                </a:rPr>
                <a:t> (0.47) → </a:t>
              </a:r>
              <a:r>
                <a:rPr lang="en-US" sz="2299" dirty="0" err="1">
                  <a:solidFill>
                    <a:srgbClr val="000000"/>
                  </a:solidFill>
                  <a:latin typeface="Alegreya"/>
                  <a:ea typeface="Alegreya"/>
                  <a:cs typeface="Alegreya"/>
                  <a:sym typeface="Alegreya"/>
                </a:rPr>
                <a:t>quan</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trọng</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nhất</a:t>
              </a:r>
              <a:r>
                <a:rPr lang="en-US" sz="2299" dirty="0">
                  <a:solidFill>
                    <a:srgbClr val="000000"/>
                  </a:solidFill>
                  <a:latin typeface="Alegreya"/>
                  <a:ea typeface="Alegreya"/>
                  <a:cs typeface="Alegreya"/>
                  <a:sym typeface="Alegreya"/>
                </a:rPr>
                <a:t>.</a:t>
              </a:r>
            </a:p>
            <a:p>
              <a:pPr algn="just">
                <a:lnSpc>
                  <a:spcPts val="3863"/>
                </a:lnSpc>
              </a:pPr>
              <a:r>
                <a:rPr lang="en-US" sz="2299" dirty="0">
                  <a:solidFill>
                    <a:srgbClr val="000000"/>
                  </a:solidFill>
                  <a:latin typeface="Alegreya"/>
                  <a:ea typeface="Alegreya"/>
                  <a:cs typeface="Alegreya"/>
                  <a:sym typeface="Alegreya"/>
                </a:rPr>
                <a:t>- </a:t>
              </a:r>
              <a:r>
                <a:rPr lang="en-US" sz="2299" b="1" dirty="0">
                  <a:solidFill>
                    <a:srgbClr val="000000"/>
                  </a:solidFill>
                  <a:latin typeface="Alegreya Bold"/>
                  <a:ea typeface="Alegreya Bold"/>
                  <a:cs typeface="Alegreya Bold"/>
                  <a:sym typeface="Alegreya Bold"/>
                </a:rPr>
                <a:t>BMI, Age, Pregnancies, </a:t>
              </a:r>
              <a:r>
                <a:rPr lang="en-US" sz="2299" b="1" dirty="0" err="1">
                  <a:solidFill>
                    <a:srgbClr val="000000"/>
                  </a:solidFill>
                  <a:latin typeface="Alegreya Bold"/>
                  <a:ea typeface="Alegreya Bold"/>
                  <a:cs typeface="Alegreya Bold"/>
                  <a:sym typeface="Alegreya Bold"/>
                </a:rPr>
                <a:t>DiabetesPedigreeFunction</a:t>
              </a:r>
              <a:r>
                <a:rPr lang="en-US" sz="2299" dirty="0">
                  <a:solidFill>
                    <a:srgbClr val="000000"/>
                  </a:solidFill>
                  <a:latin typeface="Alegreya"/>
                  <a:ea typeface="Alegreya"/>
                  <a:cs typeface="Alegreya"/>
                  <a:sym typeface="Alegreya"/>
                </a:rPr>
                <a:t> → </a:t>
              </a:r>
              <a:r>
                <a:rPr lang="en-US" sz="2299" dirty="0" err="1">
                  <a:solidFill>
                    <a:srgbClr val="000000"/>
                  </a:solidFill>
                  <a:latin typeface="Alegreya"/>
                  <a:ea typeface="Alegreya"/>
                  <a:cs typeface="Alegreya"/>
                  <a:sym typeface="Alegreya"/>
                </a:rPr>
                <a:t>tương</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quan</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yếu</a:t>
              </a:r>
              <a:r>
                <a:rPr lang="en-US" sz="2299" dirty="0">
                  <a:solidFill>
                    <a:srgbClr val="000000"/>
                  </a:solidFill>
                  <a:latin typeface="Alegreya"/>
                  <a:ea typeface="Alegreya"/>
                  <a:cs typeface="Alegreya"/>
                  <a:sym typeface="Alegreya"/>
                </a:rPr>
                <a:t> (0.17–0.29).</a:t>
              </a:r>
            </a:p>
            <a:p>
              <a:pPr algn="just">
                <a:lnSpc>
                  <a:spcPts val="3863"/>
                </a:lnSpc>
              </a:pPr>
              <a:r>
                <a:rPr lang="en-US" sz="2299" dirty="0">
                  <a:solidFill>
                    <a:srgbClr val="000000"/>
                  </a:solidFill>
                  <a:latin typeface="Alegreya"/>
                  <a:ea typeface="Alegreya"/>
                  <a:cs typeface="Alegreya"/>
                  <a:sym typeface="Alegreya"/>
                </a:rPr>
                <a:t>- </a:t>
              </a:r>
              <a:r>
                <a:rPr lang="en-US" sz="2299" b="1" dirty="0">
                  <a:solidFill>
                    <a:srgbClr val="000000"/>
                  </a:solidFill>
                  <a:latin typeface="Alegreya Bold"/>
                  <a:ea typeface="Alegreya Bold"/>
                  <a:cs typeface="Alegreya Bold"/>
                  <a:sym typeface="Alegreya Bold"/>
                </a:rPr>
                <a:t>Insulin, </a:t>
              </a:r>
              <a:r>
                <a:rPr lang="en-US" sz="2299" b="1" dirty="0" err="1">
                  <a:solidFill>
                    <a:srgbClr val="000000"/>
                  </a:solidFill>
                  <a:latin typeface="Alegreya Bold"/>
                  <a:ea typeface="Alegreya Bold"/>
                  <a:cs typeface="Alegreya Bold"/>
                  <a:sym typeface="Alegreya Bold"/>
                </a:rPr>
                <a:t>SkinThickness</a:t>
              </a:r>
              <a:r>
                <a:rPr lang="en-US" sz="2299" b="1" dirty="0">
                  <a:solidFill>
                    <a:srgbClr val="000000"/>
                  </a:solidFill>
                  <a:latin typeface="Alegreya Bold"/>
                  <a:ea typeface="Alegreya Bold"/>
                  <a:cs typeface="Alegreya Bold"/>
                  <a:sym typeface="Alegreya Bold"/>
                </a:rPr>
                <a:t>, </a:t>
              </a:r>
              <a:r>
                <a:rPr lang="en-US" sz="2299" b="1" dirty="0" err="1">
                  <a:solidFill>
                    <a:srgbClr val="000000"/>
                  </a:solidFill>
                  <a:latin typeface="Alegreya Bold"/>
                  <a:ea typeface="Alegreya Bold"/>
                  <a:cs typeface="Alegreya Bold"/>
                  <a:sym typeface="Alegreya Bold"/>
                </a:rPr>
                <a:t>BloodPressure</a:t>
              </a:r>
              <a:r>
                <a:rPr lang="en-US" sz="2299" dirty="0">
                  <a:solidFill>
                    <a:srgbClr val="000000"/>
                  </a:solidFill>
                  <a:latin typeface="Alegreya"/>
                  <a:ea typeface="Alegreya"/>
                  <a:cs typeface="Alegreya"/>
                  <a:sym typeface="Alegreya"/>
                </a:rPr>
                <a:t> → </a:t>
              </a:r>
              <a:r>
                <a:rPr lang="en-US" sz="2299" dirty="0" err="1">
                  <a:solidFill>
                    <a:srgbClr val="000000"/>
                  </a:solidFill>
                  <a:latin typeface="Alegreya"/>
                  <a:ea typeface="Alegreya"/>
                  <a:cs typeface="Alegreya"/>
                  <a:sym typeface="Alegreya"/>
                </a:rPr>
                <a:t>gần</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như</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không</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liên</a:t>
              </a:r>
              <a:r>
                <a:rPr lang="en-US" sz="2299" dirty="0">
                  <a:solidFill>
                    <a:srgbClr val="000000"/>
                  </a:solidFill>
                  <a:latin typeface="Alegreya"/>
                  <a:ea typeface="Alegreya"/>
                  <a:cs typeface="Alegreya"/>
                  <a:sym typeface="Alegreya"/>
                </a:rPr>
                <a:t> </a:t>
              </a:r>
              <a:r>
                <a:rPr lang="en-US" sz="2299" dirty="0" err="1">
                  <a:solidFill>
                    <a:srgbClr val="000000"/>
                  </a:solidFill>
                  <a:latin typeface="Alegreya"/>
                  <a:ea typeface="Alegreya"/>
                  <a:cs typeface="Alegreya"/>
                  <a:sym typeface="Alegreya"/>
                </a:rPr>
                <a:t>quan</a:t>
              </a:r>
              <a:r>
                <a:rPr lang="en-US" sz="2299" dirty="0">
                  <a:solidFill>
                    <a:srgbClr val="000000"/>
                  </a:solidFill>
                  <a:latin typeface="Alegreya"/>
                  <a:ea typeface="Alegreya"/>
                  <a:cs typeface="Alegreya"/>
                  <a:sym typeface="Alegreya"/>
                </a:rPr>
                <a:t> (&lt;0.13). </a:t>
              </a:r>
            </a:p>
            <a:p>
              <a:pPr algn="just">
                <a:lnSpc>
                  <a:spcPts val="3863"/>
                </a:lnSpc>
              </a:pPr>
              <a:endParaRPr lang="en-US" sz="2299" dirty="0">
                <a:solidFill>
                  <a:srgbClr val="000000"/>
                </a:solidFill>
                <a:latin typeface="Alegreya"/>
                <a:ea typeface="Alegreya"/>
                <a:cs typeface="Alegreya"/>
                <a:sym typeface="Alegreya"/>
              </a:endParaRPr>
            </a:p>
          </p:txBody>
        </p:sp>
      </p:grpSp>
      <p:grpSp>
        <p:nvGrpSpPr>
          <p:cNvPr id="6" name="Group 6"/>
          <p:cNvGrpSpPr/>
          <p:nvPr/>
        </p:nvGrpSpPr>
        <p:grpSpPr>
          <a:xfrm>
            <a:off x="11582352" y="4448959"/>
            <a:ext cx="4947929" cy="602934"/>
            <a:chOff x="0" y="0"/>
            <a:chExt cx="1192065" cy="145260"/>
          </a:xfrm>
        </p:grpSpPr>
        <p:sp>
          <p:nvSpPr>
            <p:cNvPr id="7" name="Freeform 7"/>
            <p:cNvSpPr/>
            <p:nvPr/>
          </p:nvSpPr>
          <p:spPr>
            <a:xfrm>
              <a:off x="0" y="0"/>
              <a:ext cx="1192065" cy="145260"/>
            </a:xfrm>
            <a:custGeom>
              <a:avLst/>
              <a:gdLst/>
              <a:ahLst/>
              <a:cxnLst/>
              <a:rect l="l" t="t" r="r" b="b"/>
              <a:pathLst>
                <a:path w="1192065" h="145260">
                  <a:moveTo>
                    <a:pt x="72630" y="0"/>
                  </a:moveTo>
                  <a:lnTo>
                    <a:pt x="1119435" y="0"/>
                  </a:lnTo>
                  <a:cubicBezTo>
                    <a:pt x="1138698" y="0"/>
                    <a:pt x="1157172" y="7652"/>
                    <a:pt x="1170792" y="21273"/>
                  </a:cubicBezTo>
                  <a:cubicBezTo>
                    <a:pt x="1184413" y="34894"/>
                    <a:pt x="1192065" y="53367"/>
                    <a:pt x="1192065" y="72630"/>
                  </a:cubicBezTo>
                  <a:lnTo>
                    <a:pt x="1192065" y="72630"/>
                  </a:lnTo>
                  <a:cubicBezTo>
                    <a:pt x="1192065" y="91893"/>
                    <a:pt x="1184413" y="110366"/>
                    <a:pt x="1170792" y="123987"/>
                  </a:cubicBezTo>
                  <a:cubicBezTo>
                    <a:pt x="1157172" y="137608"/>
                    <a:pt x="1138698" y="145260"/>
                    <a:pt x="1119435" y="145260"/>
                  </a:cubicBezTo>
                  <a:lnTo>
                    <a:pt x="72630" y="145260"/>
                  </a:lnTo>
                  <a:cubicBezTo>
                    <a:pt x="53367" y="145260"/>
                    <a:pt x="34894" y="137608"/>
                    <a:pt x="21273" y="123987"/>
                  </a:cubicBezTo>
                  <a:cubicBezTo>
                    <a:pt x="7652" y="110366"/>
                    <a:pt x="0" y="91893"/>
                    <a:pt x="0" y="72630"/>
                  </a:cubicBezTo>
                  <a:lnTo>
                    <a:pt x="0" y="72630"/>
                  </a:lnTo>
                  <a:cubicBezTo>
                    <a:pt x="0" y="53367"/>
                    <a:pt x="7652" y="34894"/>
                    <a:pt x="21273" y="21273"/>
                  </a:cubicBezTo>
                  <a:cubicBezTo>
                    <a:pt x="34894" y="7652"/>
                    <a:pt x="53367" y="0"/>
                    <a:pt x="72630" y="0"/>
                  </a:cubicBezTo>
                  <a:close/>
                </a:path>
              </a:pathLst>
            </a:custGeom>
            <a:solidFill>
              <a:srgbClr val="C6C7C9"/>
            </a:solidFill>
          </p:spPr>
          <p:txBody>
            <a:bodyPr/>
            <a:lstStyle/>
            <a:p>
              <a:endParaRPr lang="en-US"/>
            </a:p>
          </p:txBody>
        </p:sp>
        <p:sp>
          <p:nvSpPr>
            <p:cNvPr id="8" name="TextBox 8"/>
            <p:cNvSpPr txBox="1"/>
            <p:nvPr/>
          </p:nvSpPr>
          <p:spPr>
            <a:xfrm>
              <a:off x="0" y="-38100"/>
              <a:ext cx="1192065" cy="183360"/>
            </a:xfrm>
            <a:prstGeom prst="rect">
              <a:avLst/>
            </a:prstGeom>
          </p:spPr>
          <p:txBody>
            <a:bodyPr lIns="56943" tIns="56943" rIns="56943" bIns="56943" rtlCol="0" anchor="ctr"/>
            <a:lstStyle/>
            <a:p>
              <a:pPr algn="ctr">
                <a:lnSpc>
                  <a:spcPts val="2659"/>
                </a:lnSpc>
              </a:pPr>
              <a:endParaRPr/>
            </a:p>
          </p:txBody>
        </p:sp>
      </p:grpSp>
      <p:sp>
        <p:nvSpPr>
          <p:cNvPr id="9" name="Freeform 9"/>
          <p:cNvSpPr/>
          <p:nvPr/>
        </p:nvSpPr>
        <p:spPr>
          <a:xfrm>
            <a:off x="394051" y="2628409"/>
            <a:ext cx="9541050" cy="6019911"/>
          </a:xfrm>
          <a:custGeom>
            <a:avLst/>
            <a:gdLst/>
            <a:ahLst/>
            <a:cxnLst/>
            <a:rect l="l" t="t" r="r" b="b"/>
            <a:pathLst>
              <a:path w="9541050" h="6019911">
                <a:moveTo>
                  <a:pt x="0" y="0"/>
                </a:moveTo>
                <a:lnTo>
                  <a:pt x="9541050" y="0"/>
                </a:lnTo>
                <a:lnTo>
                  <a:pt x="9541050" y="6019911"/>
                </a:lnTo>
                <a:lnTo>
                  <a:pt x="0" y="6019911"/>
                </a:lnTo>
                <a:lnTo>
                  <a:pt x="0" y="0"/>
                </a:lnTo>
                <a:close/>
              </a:path>
            </a:pathLst>
          </a:custGeom>
          <a:blipFill>
            <a:blip r:embed="rId3"/>
            <a:stretch>
              <a:fillRect l="-882" r="-882"/>
            </a:stretch>
          </a:blipFill>
        </p:spPr>
        <p:txBody>
          <a:bodyPr/>
          <a:lstStyle/>
          <a:p>
            <a:endParaRPr lang="en-US"/>
          </a:p>
        </p:txBody>
      </p:sp>
      <p:sp>
        <p:nvSpPr>
          <p:cNvPr id="10" name="TextBox 10"/>
          <p:cNvSpPr txBox="1"/>
          <p:nvPr/>
        </p:nvSpPr>
        <p:spPr>
          <a:xfrm>
            <a:off x="6058612" y="275033"/>
            <a:ext cx="6019486" cy="1421608"/>
          </a:xfrm>
          <a:prstGeom prst="rect">
            <a:avLst/>
          </a:prstGeom>
        </p:spPr>
        <p:txBody>
          <a:bodyPr lIns="0" tIns="0" rIns="0" bIns="0" rtlCol="0" anchor="t">
            <a:spAutoFit/>
          </a:bodyPr>
          <a:lstStyle/>
          <a:p>
            <a:pPr algn="ctr">
              <a:lnSpc>
                <a:spcPts val="5672"/>
              </a:lnSpc>
            </a:pPr>
            <a:r>
              <a:rPr lang="en-US" sz="4051">
                <a:solidFill>
                  <a:srgbClr val="000000"/>
                </a:solidFill>
                <a:latin typeface="Bobby Jones"/>
                <a:ea typeface="Bobby Jones"/>
                <a:cs typeface="Bobby Jones"/>
                <a:sym typeface="Bobby Jones"/>
              </a:rPr>
              <a:t>MỐI TƯƠNG QUAN GIỮA CÁC BIẾN Y TẾ VÀ KẾT QUẢ</a:t>
            </a:r>
          </a:p>
        </p:txBody>
      </p:sp>
      <p:sp>
        <p:nvSpPr>
          <p:cNvPr id="11" name="TextBox 11"/>
          <p:cNvSpPr txBox="1"/>
          <p:nvPr/>
        </p:nvSpPr>
        <p:spPr>
          <a:xfrm>
            <a:off x="12078097" y="4480304"/>
            <a:ext cx="3956437" cy="473569"/>
          </a:xfrm>
          <a:prstGeom prst="rect">
            <a:avLst/>
          </a:prstGeom>
        </p:spPr>
        <p:txBody>
          <a:bodyPr lIns="0" tIns="0" rIns="0" bIns="0" rtlCol="0" anchor="t">
            <a:spAutoFit/>
          </a:bodyPr>
          <a:lstStyle/>
          <a:p>
            <a:pPr algn="ctr">
              <a:lnSpc>
                <a:spcPts val="3822"/>
              </a:lnSpc>
            </a:pPr>
            <a:r>
              <a:rPr lang="en-US" sz="2730">
                <a:solidFill>
                  <a:srgbClr val="000000"/>
                </a:solidFill>
                <a:latin typeface="Bobby Jones"/>
                <a:ea typeface="Bobby Jones"/>
                <a:cs typeface="Bobby Jones"/>
                <a:sym typeface="Bobby Jones"/>
              </a:rPr>
              <a:t>Nhận xét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3422467" y="428625"/>
            <a:ext cx="11189635" cy="1448667"/>
          </a:xfrm>
          <a:prstGeom prst="rect">
            <a:avLst/>
          </a:prstGeom>
        </p:spPr>
        <p:txBody>
          <a:bodyPr lIns="0" tIns="0" rIns="0" bIns="0" rtlCol="0" anchor="t">
            <a:spAutoFit/>
          </a:bodyPr>
          <a:lstStyle/>
          <a:p>
            <a:pPr algn="ctr">
              <a:lnSpc>
                <a:spcPts val="11703"/>
              </a:lnSpc>
            </a:pPr>
            <a:r>
              <a:rPr lang="en-US" sz="8359">
                <a:solidFill>
                  <a:srgbClr val="000000"/>
                </a:solidFill>
                <a:latin typeface="Bobby Jones"/>
                <a:ea typeface="Bobby Jones"/>
                <a:cs typeface="Bobby Jones"/>
                <a:sym typeface="Bobby Jones"/>
              </a:rPr>
              <a:t>Phân tích theo đơn biến</a:t>
            </a:r>
          </a:p>
        </p:txBody>
      </p:sp>
      <p:grpSp>
        <p:nvGrpSpPr>
          <p:cNvPr id="4" name="Group 4"/>
          <p:cNvGrpSpPr/>
          <p:nvPr/>
        </p:nvGrpSpPr>
        <p:grpSpPr>
          <a:xfrm>
            <a:off x="5370188" y="4020293"/>
            <a:ext cx="7547625" cy="4420383"/>
            <a:chOff x="0" y="0"/>
            <a:chExt cx="1773390" cy="1038613"/>
          </a:xfrm>
        </p:grpSpPr>
        <p:sp>
          <p:nvSpPr>
            <p:cNvPr id="5" name="Freeform 5"/>
            <p:cNvSpPr/>
            <p:nvPr/>
          </p:nvSpPr>
          <p:spPr>
            <a:xfrm>
              <a:off x="0" y="0"/>
              <a:ext cx="1773390" cy="1038613"/>
            </a:xfrm>
            <a:custGeom>
              <a:avLst/>
              <a:gdLst/>
              <a:ahLst/>
              <a:cxnLst/>
              <a:rect l="l" t="t" r="r" b="b"/>
              <a:pathLst>
                <a:path w="1773390" h="1038613">
                  <a:moveTo>
                    <a:pt x="52313" y="0"/>
                  </a:moveTo>
                  <a:lnTo>
                    <a:pt x="1721077" y="0"/>
                  </a:lnTo>
                  <a:cubicBezTo>
                    <a:pt x="1749968" y="0"/>
                    <a:pt x="1773390" y="23421"/>
                    <a:pt x="1773390" y="52313"/>
                  </a:cubicBezTo>
                  <a:lnTo>
                    <a:pt x="1773390" y="986300"/>
                  </a:lnTo>
                  <a:cubicBezTo>
                    <a:pt x="1773390" y="1000174"/>
                    <a:pt x="1767878" y="1013480"/>
                    <a:pt x="1758067" y="1023291"/>
                  </a:cubicBezTo>
                  <a:cubicBezTo>
                    <a:pt x="1748257" y="1033101"/>
                    <a:pt x="1734951" y="1038613"/>
                    <a:pt x="1721077" y="1038613"/>
                  </a:cubicBezTo>
                  <a:lnTo>
                    <a:pt x="52313" y="1038613"/>
                  </a:lnTo>
                  <a:cubicBezTo>
                    <a:pt x="23421" y="1038613"/>
                    <a:pt x="0" y="1015192"/>
                    <a:pt x="0" y="986300"/>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1076713"/>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6365634" y="3257445"/>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5659474" y="4456636"/>
            <a:ext cx="6969050" cy="3385542"/>
          </a:xfrm>
          <a:prstGeom prst="rect">
            <a:avLst/>
          </a:prstGeom>
        </p:spPr>
        <p:txBody>
          <a:bodyPr wrap="square" lIns="0" tIns="0" rIns="0" bIns="0" rtlCol="0" anchor="t">
            <a:spAutoFit/>
          </a:bodyPr>
          <a:lstStyle/>
          <a:p>
            <a:pPr algn="l">
              <a:lnSpc>
                <a:spcPts val="3310"/>
              </a:lnSpc>
            </a:pPr>
            <a:r>
              <a:rPr lang="en-US" sz="2713" dirty="0">
                <a:solidFill>
                  <a:srgbClr val="000000"/>
                </a:solidFill>
                <a:latin typeface="Alegreya"/>
                <a:ea typeface="Alegreya"/>
                <a:cs typeface="Alegreya"/>
                <a:sym typeface="Alegreya"/>
              </a:rPr>
              <a:t>1. </a:t>
            </a:r>
            <a:r>
              <a:rPr lang="en-US" sz="2713" dirty="0" err="1">
                <a:solidFill>
                  <a:srgbClr val="000000"/>
                </a:solidFill>
                <a:latin typeface="Alegreya"/>
                <a:ea typeface="Alegreya"/>
                <a:cs typeface="Alegreya"/>
                <a:sym typeface="Alegreya"/>
              </a:rPr>
              <a:t>Phần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lớn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phụ</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nữ</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trong</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bộ</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dữ</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liệu</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có</a:t>
            </a:r>
            <a:r>
              <a:rPr lang="en-US" sz="2713" dirty="0">
                <a:solidFill>
                  <a:srgbClr val="000000"/>
                </a:solidFill>
                <a:latin typeface="Alegreya"/>
                <a:ea typeface="Alegreya"/>
                <a:cs typeface="Alegreya"/>
                <a:sym typeface="Alegreya"/>
              </a:rPr>
              <a:t> bao </a:t>
            </a:r>
            <a:r>
              <a:rPr lang="en-US" sz="2713" dirty="0" err="1">
                <a:solidFill>
                  <a:srgbClr val="000000"/>
                </a:solidFill>
                <a:latin typeface="Alegreya"/>
                <a:ea typeface="Alegreya"/>
                <a:cs typeface="Alegreya"/>
                <a:sym typeface="Alegreya"/>
              </a:rPr>
              <a:t>nhiêu</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lần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mang</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thai</a:t>
            </a:r>
            <a:r>
              <a:rPr lang="en-US" sz="2713" dirty="0">
                <a:solidFill>
                  <a:srgbClr val="000000"/>
                </a:solidFill>
                <a:latin typeface="Alegreya"/>
                <a:ea typeface="Alegreya"/>
                <a:cs typeface="Alegreya"/>
                <a:sym typeface="Alegreya"/>
              </a:rPr>
              <a:t>?</a:t>
            </a:r>
          </a:p>
          <a:p>
            <a:pPr algn="l">
              <a:lnSpc>
                <a:spcPts val="3310"/>
              </a:lnSpc>
            </a:pPr>
            <a:endParaRPr lang="en-US" sz="2713" dirty="0">
              <a:solidFill>
                <a:srgbClr val="000000"/>
              </a:solidFill>
              <a:latin typeface="Alegreya"/>
              <a:ea typeface="Alegreya"/>
              <a:cs typeface="Alegreya"/>
              <a:sym typeface="Alegreya"/>
            </a:endParaRPr>
          </a:p>
          <a:p>
            <a:pPr algn="l">
              <a:lnSpc>
                <a:spcPts val="3310"/>
              </a:lnSpc>
            </a:pPr>
            <a:r>
              <a:rPr lang="en-US" sz="2713" dirty="0">
                <a:solidFill>
                  <a:srgbClr val="000000"/>
                </a:solidFill>
                <a:latin typeface="Alegreya"/>
                <a:ea typeface="Alegreya"/>
                <a:cs typeface="Alegreya"/>
                <a:sym typeface="Alegreya"/>
              </a:rPr>
              <a:t>2. </a:t>
            </a:r>
            <a:r>
              <a:rPr lang="en-US" sz="2713" dirty="0" err="1">
                <a:solidFill>
                  <a:srgbClr val="000000"/>
                </a:solidFill>
                <a:latin typeface="Alegreya"/>
                <a:ea typeface="Alegreya"/>
                <a:cs typeface="Alegreya"/>
                <a:sym typeface="Alegreya"/>
              </a:rPr>
              <a:t>Phần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lớn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người</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trong</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dữ</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liệu</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có</a:t>
            </a:r>
            <a:r>
              <a:rPr lang="en-US" sz="2713" dirty="0">
                <a:solidFill>
                  <a:srgbClr val="000000"/>
                </a:solidFill>
                <a:latin typeface="Alegreya"/>
                <a:ea typeface="Alegreya"/>
                <a:cs typeface="Alegreya"/>
                <a:sym typeface="Alegreya"/>
              </a:rPr>
              <a:t> Glucose </a:t>
            </a:r>
            <a:r>
              <a:rPr lang="en-US" sz="2713" dirty="0" err="1">
                <a:solidFill>
                  <a:srgbClr val="000000"/>
                </a:solidFill>
                <a:latin typeface="Alegreya"/>
                <a:ea typeface="Alegreya"/>
                <a:cs typeface="Alegreya"/>
                <a:sym typeface="Alegreya"/>
              </a:rPr>
              <a:t>và</a:t>
            </a:r>
            <a:r>
              <a:rPr lang="en-US" sz="2713" dirty="0">
                <a:solidFill>
                  <a:srgbClr val="000000"/>
                </a:solidFill>
                <a:latin typeface="Alegreya"/>
                <a:ea typeface="Alegreya"/>
                <a:cs typeface="Alegreya"/>
                <a:sym typeface="Alegreya"/>
              </a:rPr>
              <a:t> BMI ở </a:t>
            </a:r>
            <a:r>
              <a:rPr lang="en-US" sz="2713" dirty="0" err="1">
                <a:solidFill>
                  <a:srgbClr val="000000"/>
                </a:solidFill>
                <a:latin typeface="Alegreya"/>
                <a:ea typeface="Alegreya"/>
                <a:cs typeface="Alegreya"/>
                <a:sym typeface="Alegreya"/>
              </a:rPr>
              <a:t>mức</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bình</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thường</a:t>
            </a:r>
            <a:r>
              <a:rPr lang="en-US" sz="2713" dirty="0">
                <a:solidFill>
                  <a:srgbClr val="000000"/>
                </a:solidFill>
                <a:latin typeface="Alegreya"/>
                <a:ea typeface="Alegreya"/>
                <a:cs typeface="Alegreya"/>
                <a:sym typeface="Alegreya"/>
              </a:rPr>
              <a:t> hay </a:t>
            </a:r>
            <a:r>
              <a:rPr lang="en-US" sz="2713" dirty="0" err="1">
                <a:solidFill>
                  <a:srgbClr val="000000"/>
                </a:solidFill>
                <a:latin typeface="Alegreya"/>
                <a:ea typeface="Alegreya"/>
                <a:cs typeface="Alegreya"/>
                <a:sym typeface="Alegreya"/>
              </a:rPr>
              <a:t>cao</a:t>
            </a:r>
            <a:r>
              <a:rPr lang="en-US" sz="2713" dirty="0">
                <a:solidFill>
                  <a:srgbClr val="000000"/>
                </a:solidFill>
                <a:latin typeface="Alegreya"/>
                <a:ea typeface="Alegreya"/>
                <a:cs typeface="Alegreya"/>
                <a:sym typeface="Alegreya"/>
              </a:rPr>
              <a:t>?</a:t>
            </a:r>
          </a:p>
          <a:p>
            <a:pPr algn="l">
              <a:lnSpc>
                <a:spcPts val="3310"/>
              </a:lnSpc>
            </a:pPr>
            <a:endParaRPr lang="en-US" sz="2713" dirty="0">
              <a:solidFill>
                <a:srgbClr val="000000"/>
              </a:solidFill>
              <a:latin typeface="Alegreya"/>
              <a:ea typeface="Alegreya"/>
              <a:cs typeface="Alegreya"/>
              <a:sym typeface="Alegreya"/>
            </a:endParaRPr>
          </a:p>
          <a:p>
            <a:pPr algn="l">
              <a:lnSpc>
                <a:spcPts val="3310"/>
              </a:lnSpc>
            </a:pPr>
            <a:r>
              <a:rPr lang="en-US" sz="2713" dirty="0">
                <a:solidFill>
                  <a:srgbClr val="000000"/>
                </a:solidFill>
                <a:latin typeface="Alegreya"/>
                <a:ea typeface="Alegreya"/>
                <a:cs typeface="Alegreya"/>
                <a:sym typeface="Alegreya"/>
              </a:rPr>
              <a:t> 3. </a:t>
            </a:r>
            <a:r>
              <a:rPr lang="en-US" sz="2713" dirty="0" err="1">
                <a:solidFill>
                  <a:srgbClr val="000000"/>
                </a:solidFill>
                <a:latin typeface="Alegreya"/>
                <a:ea typeface="Alegreya"/>
                <a:cs typeface="Alegreya"/>
                <a:sym typeface="Alegreya"/>
              </a:rPr>
              <a:t>Biến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nào</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có</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nhiều</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giá</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trị</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bất</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thường</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cần</a:t>
            </a:r>
            <a:r>
              <a:rPr lang="en-US" sz="2713" dirty="0">
                <a:solidFill>
                  <a:srgbClr val="000000"/>
                </a:solidFill>
                <a:latin typeface="Alegreya"/>
                <a:ea typeface="Alegreya"/>
                <a:cs typeface="Alegreya"/>
                <a:sym typeface="Alegreya"/>
              </a:rPr>
              <a:t> </a:t>
            </a:r>
            <a:r>
              <a:rPr lang="en-US" sz="2713" dirty="0" err="1">
                <a:solidFill>
                  <a:srgbClr val="000000"/>
                </a:solidFill>
                <a:latin typeface="Alegreya"/>
                <a:ea typeface="Alegreya"/>
                <a:cs typeface="Alegreya"/>
                <a:sym typeface="Alegreya"/>
              </a:rPr>
              <a:t>lưu</a:t>
            </a:r>
            <a:r>
              <a:rPr lang="en-US" sz="2713" dirty="0">
                <a:solidFill>
                  <a:srgbClr val="000000"/>
                </a:solidFill>
                <a:latin typeface="Alegreya"/>
                <a:ea typeface="Alegreya"/>
                <a:cs typeface="Alegreya"/>
                <a:sym typeface="Alegreya"/>
              </a:rPr>
              <a:t> ý?</a:t>
            </a:r>
          </a:p>
          <a:p>
            <a:pPr algn="l">
              <a:lnSpc>
                <a:spcPts val="3310"/>
              </a:lnSpc>
            </a:pPr>
            <a:endParaRPr lang="en-US" sz="2713" dirty="0">
              <a:solidFill>
                <a:srgbClr val="000000"/>
              </a:solidFill>
              <a:latin typeface="Alegreya"/>
              <a:ea typeface="Alegreya"/>
              <a:cs typeface="Alegreya"/>
              <a:sym typeface="Alegreya"/>
            </a:endParaRPr>
          </a:p>
        </p:txBody>
      </p:sp>
      <p:sp>
        <p:nvSpPr>
          <p:cNvPr id="11" name="TextBox 11"/>
          <p:cNvSpPr txBox="1"/>
          <p:nvPr/>
        </p:nvSpPr>
        <p:spPr>
          <a:xfrm>
            <a:off x="7115584" y="3305205"/>
            <a:ext cx="4056832" cy="763384"/>
          </a:xfrm>
          <a:prstGeom prst="rect">
            <a:avLst/>
          </a:prstGeom>
        </p:spPr>
        <p:txBody>
          <a:bodyPr lIns="0" tIns="0" rIns="0" bIns="0" rtlCol="0" anchor="t">
            <a:spAutoFit/>
          </a:bodyPr>
          <a:lstStyle/>
          <a:p>
            <a:pPr algn="ctr">
              <a:lnSpc>
                <a:spcPts val="6223"/>
              </a:lnSpc>
            </a:pPr>
            <a:r>
              <a:rPr lang="en-US" sz="4445">
                <a:solidFill>
                  <a:srgbClr val="000000"/>
                </a:solidFill>
                <a:latin typeface="Bobby Jones"/>
                <a:ea typeface="Bobby Jones"/>
                <a:cs typeface="Bobby Jones"/>
                <a:sym typeface="Bobby Jones"/>
              </a:rPr>
              <a:t>Câu hỏi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Freeform 3"/>
          <p:cNvSpPr/>
          <p:nvPr/>
        </p:nvSpPr>
        <p:spPr>
          <a:xfrm>
            <a:off x="1195638" y="192558"/>
            <a:ext cx="15896723" cy="7888749"/>
          </a:xfrm>
          <a:custGeom>
            <a:avLst/>
            <a:gdLst/>
            <a:ahLst/>
            <a:cxnLst/>
            <a:rect l="l" t="t" r="r" b="b"/>
            <a:pathLst>
              <a:path w="15896723" h="7888749">
                <a:moveTo>
                  <a:pt x="0" y="0"/>
                </a:moveTo>
                <a:lnTo>
                  <a:pt x="15896724" y="0"/>
                </a:lnTo>
                <a:lnTo>
                  <a:pt x="15896724" y="7888749"/>
                </a:lnTo>
                <a:lnTo>
                  <a:pt x="0" y="7888749"/>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862829" y="8112125"/>
            <a:ext cx="16562342" cy="2174875"/>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Arial Unicode"/>
                <a:ea typeface="Arial Unicode"/>
                <a:cs typeface="Arial Unicode"/>
                <a:sym typeface="Arial Unicode"/>
              </a:rPr>
              <a:t>- Đa số phụ nữ trong bộ dữ liệu có khoảng 3 lần mang thai, tuổi trung vị 29 (9 cá nhân cao tuổi khác biệt).</a:t>
            </a:r>
          </a:p>
          <a:p>
            <a:pPr algn="l">
              <a:lnSpc>
                <a:spcPts val="3499"/>
              </a:lnSpc>
              <a:spcBef>
                <a:spcPct val="0"/>
              </a:spcBef>
            </a:pPr>
            <a:r>
              <a:rPr lang="en-US" sz="2499">
                <a:solidFill>
                  <a:srgbClr val="000000"/>
                </a:solidFill>
                <a:latin typeface="Arial Unicode"/>
                <a:ea typeface="Arial Unicode"/>
                <a:cs typeface="Arial Unicode"/>
                <a:sym typeface="Arial Unicode"/>
              </a:rPr>
              <a:t>- Glucose và BMI tập trung quanh mức cao (Glucose ~117, BMI ~32 → nhiều người ở mức thừa cân, béo phì so với chuẩn (Glucose &lt; 100, BMI &lt; 30)).</a:t>
            </a:r>
          </a:p>
          <a:p>
            <a:pPr algn="l">
              <a:lnSpc>
                <a:spcPts val="3499"/>
              </a:lnSpc>
              <a:spcBef>
                <a:spcPct val="0"/>
              </a:spcBef>
            </a:pPr>
            <a:r>
              <a:rPr lang="en-US" sz="2499">
                <a:solidFill>
                  <a:srgbClr val="000000"/>
                </a:solidFill>
                <a:latin typeface="Arial Unicode"/>
                <a:ea typeface="Arial Unicode"/>
                <a:cs typeface="Arial Unicode"/>
                <a:sym typeface="Arial Unicode"/>
              </a:rPr>
              <a:t>- BloodPressure, DiabetesPedigreeFunction và Insulin lại có khá nhiều giá trị bất thường (outlier), dữ liệu hơi lộn xộn.</a:t>
            </a:r>
          </a:p>
          <a:p>
            <a:pPr algn="l">
              <a:lnSpc>
                <a:spcPts val="3499"/>
              </a:lnSpc>
              <a:spcBef>
                <a:spcPct val="0"/>
              </a:spcBef>
            </a:pPr>
            <a:endParaRPr lang="en-US" sz="2499">
              <a:solidFill>
                <a:srgbClr val="000000"/>
              </a:solidFill>
              <a:latin typeface="Arial Unicode"/>
              <a:ea typeface="Arial Unicode"/>
              <a:cs typeface="Arial Unicode"/>
              <a:sym typeface="Arial Unicod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 t="-9510" r="-1696" b="-11203"/>
            </a:stretch>
          </a:blipFill>
        </p:spPr>
        <p:txBody>
          <a:bodyPr/>
          <a:lstStyle/>
          <a:p>
            <a:endParaRPr lang="en-US"/>
          </a:p>
        </p:txBody>
      </p:sp>
      <p:sp>
        <p:nvSpPr>
          <p:cNvPr id="3" name="TextBox 3"/>
          <p:cNvSpPr txBox="1"/>
          <p:nvPr/>
        </p:nvSpPr>
        <p:spPr>
          <a:xfrm>
            <a:off x="579254" y="279367"/>
            <a:ext cx="8245649" cy="1743782"/>
          </a:xfrm>
          <a:prstGeom prst="rect">
            <a:avLst/>
          </a:prstGeom>
        </p:spPr>
        <p:txBody>
          <a:bodyPr lIns="0" tIns="0" rIns="0" bIns="0" rtlCol="0" anchor="t">
            <a:spAutoFit/>
          </a:bodyPr>
          <a:lstStyle/>
          <a:p>
            <a:pPr algn="ctr">
              <a:lnSpc>
                <a:spcPts val="6940"/>
              </a:lnSpc>
            </a:pPr>
            <a:r>
              <a:rPr lang="en-US" sz="4957">
                <a:solidFill>
                  <a:srgbClr val="000000"/>
                </a:solidFill>
                <a:latin typeface="Bobby Jones"/>
                <a:ea typeface="Bobby Jones"/>
                <a:cs typeface="Bobby Jones"/>
                <a:sym typeface="Bobby Jones"/>
              </a:rPr>
              <a:t>Phân tích theo KẾT QUẢ </a:t>
            </a:r>
          </a:p>
          <a:p>
            <a:pPr algn="ctr">
              <a:lnSpc>
                <a:spcPts val="6940"/>
              </a:lnSpc>
            </a:pPr>
            <a:endParaRPr lang="en-US" sz="4957">
              <a:solidFill>
                <a:srgbClr val="000000"/>
              </a:solidFill>
              <a:latin typeface="Bobby Jones"/>
              <a:ea typeface="Bobby Jones"/>
              <a:cs typeface="Bobby Jones"/>
              <a:sym typeface="Bobby Jones"/>
            </a:endParaRPr>
          </a:p>
        </p:txBody>
      </p:sp>
      <p:grpSp>
        <p:nvGrpSpPr>
          <p:cNvPr id="4" name="Group 4"/>
          <p:cNvGrpSpPr/>
          <p:nvPr/>
        </p:nvGrpSpPr>
        <p:grpSpPr>
          <a:xfrm>
            <a:off x="756452" y="3291808"/>
            <a:ext cx="7547625" cy="5470903"/>
            <a:chOff x="0" y="0"/>
            <a:chExt cx="1773390" cy="1285443"/>
          </a:xfrm>
        </p:grpSpPr>
        <p:sp>
          <p:nvSpPr>
            <p:cNvPr id="5" name="Freeform 5"/>
            <p:cNvSpPr/>
            <p:nvPr/>
          </p:nvSpPr>
          <p:spPr>
            <a:xfrm>
              <a:off x="0" y="0"/>
              <a:ext cx="1773390" cy="1285443"/>
            </a:xfrm>
            <a:custGeom>
              <a:avLst/>
              <a:gdLst/>
              <a:ahLst/>
              <a:cxnLst/>
              <a:rect l="l" t="t" r="r" b="b"/>
              <a:pathLst>
                <a:path w="1773390" h="1285443">
                  <a:moveTo>
                    <a:pt x="52313" y="0"/>
                  </a:moveTo>
                  <a:lnTo>
                    <a:pt x="1721077" y="0"/>
                  </a:lnTo>
                  <a:cubicBezTo>
                    <a:pt x="1749968" y="0"/>
                    <a:pt x="1773390" y="23421"/>
                    <a:pt x="1773390" y="52313"/>
                  </a:cubicBezTo>
                  <a:lnTo>
                    <a:pt x="1773390" y="1233130"/>
                  </a:lnTo>
                  <a:cubicBezTo>
                    <a:pt x="1773390" y="1262022"/>
                    <a:pt x="1749968" y="1285443"/>
                    <a:pt x="1721077" y="1285443"/>
                  </a:cubicBezTo>
                  <a:lnTo>
                    <a:pt x="52313" y="1285443"/>
                  </a:lnTo>
                  <a:cubicBezTo>
                    <a:pt x="23421" y="1285443"/>
                    <a:pt x="0" y="1262022"/>
                    <a:pt x="0" y="1233130"/>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6" name="TextBox 6"/>
            <p:cNvSpPr txBox="1"/>
            <p:nvPr/>
          </p:nvSpPr>
          <p:spPr>
            <a:xfrm>
              <a:off x="0" y="-38100"/>
              <a:ext cx="1773390" cy="1323543"/>
            </a:xfrm>
            <a:prstGeom prst="rect">
              <a:avLst/>
            </a:prstGeom>
          </p:spPr>
          <p:txBody>
            <a:bodyPr lIns="56943" tIns="56943" rIns="56943" bIns="56943" rtlCol="0" anchor="ctr"/>
            <a:lstStyle/>
            <a:p>
              <a:pPr algn="ctr">
                <a:lnSpc>
                  <a:spcPts val="2659"/>
                </a:lnSpc>
              </a:pPr>
              <a:endParaRPr/>
            </a:p>
          </p:txBody>
        </p:sp>
      </p:grpSp>
      <p:grpSp>
        <p:nvGrpSpPr>
          <p:cNvPr id="7" name="Group 7"/>
          <p:cNvGrpSpPr/>
          <p:nvPr/>
        </p:nvGrpSpPr>
        <p:grpSpPr>
          <a:xfrm>
            <a:off x="1751898" y="2528960"/>
            <a:ext cx="5556731" cy="954155"/>
            <a:chOff x="0" y="0"/>
            <a:chExt cx="1305609" cy="224188"/>
          </a:xfrm>
        </p:grpSpPr>
        <p:sp>
          <p:nvSpPr>
            <p:cNvPr id="8" name="Freeform 8"/>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9" name="TextBox 9"/>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0" name="TextBox 10"/>
          <p:cNvSpPr txBox="1"/>
          <p:nvPr/>
        </p:nvSpPr>
        <p:spPr>
          <a:xfrm>
            <a:off x="1335027" y="3730878"/>
            <a:ext cx="6667553" cy="5031834"/>
          </a:xfrm>
          <a:prstGeom prst="rect">
            <a:avLst/>
          </a:prstGeom>
        </p:spPr>
        <p:txBody>
          <a:bodyPr lIns="0" tIns="0" rIns="0" bIns="0" rtlCol="0" anchor="t">
            <a:spAutoFit/>
          </a:bodyPr>
          <a:lstStyle/>
          <a:p>
            <a:pPr algn="l">
              <a:lnSpc>
                <a:spcPts val="3310"/>
              </a:lnSpc>
            </a:pPr>
            <a:r>
              <a:rPr lang="en-US" sz="2713">
                <a:solidFill>
                  <a:srgbClr val="000000"/>
                </a:solidFill>
                <a:latin typeface="Alegreya"/>
                <a:ea typeface="Alegreya"/>
                <a:cs typeface="Alegreya"/>
                <a:sym typeface="Alegreya"/>
              </a:rPr>
              <a:t>1. Phân bố Glucose giữa nhóm mắc và không mắc có khác biệt thống kê đáng kể không?</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2. Nguy cơ mắc tiểu đường có tăng theo tuổi không?</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 3. Có thể xác định ngưỡng BMI nguy cơ cao không?</a:t>
            </a:r>
          </a:p>
          <a:p>
            <a:pPr algn="l">
              <a:lnSpc>
                <a:spcPts val="3310"/>
              </a:lnSpc>
            </a:pPr>
            <a:endParaRPr lang="en-US" sz="2713">
              <a:solidFill>
                <a:srgbClr val="000000"/>
              </a:solidFill>
              <a:latin typeface="Alegreya"/>
              <a:ea typeface="Alegreya"/>
              <a:cs typeface="Alegreya"/>
              <a:sym typeface="Alegreya"/>
            </a:endParaRPr>
          </a:p>
          <a:p>
            <a:pPr algn="l">
              <a:lnSpc>
                <a:spcPts val="3310"/>
              </a:lnSpc>
            </a:pPr>
            <a:r>
              <a:rPr lang="en-US" sz="2713">
                <a:solidFill>
                  <a:srgbClr val="000000"/>
                </a:solidFill>
                <a:latin typeface="Alegreya"/>
                <a:ea typeface="Alegreya"/>
                <a:cs typeface="Alegreya"/>
                <a:sym typeface="Alegreya"/>
              </a:rPr>
              <a:t>4. Liệu có ngưỡng số lần mang thai mà nguy cơ tăng mạnh không?</a:t>
            </a:r>
          </a:p>
          <a:p>
            <a:pPr algn="l">
              <a:lnSpc>
                <a:spcPts val="3310"/>
              </a:lnSpc>
            </a:pPr>
            <a:endParaRPr lang="en-US" sz="2713">
              <a:solidFill>
                <a:srgbClr val="000000"/>
              </a:solidFill>
              <a:latin typeface="Alegreya"/>
              <a:ea typeface="Alegreya"/>
              <a:cs typeface="Alegreya"/>
              <a:sym typeface="Alegreya"/>
            </a:endParaRPr>
          </a:p>
        </p:txBody>
      </p:sp>
      <p:sp>
        <p:nvSpPr>
          <p:cNvPr id="11" name="TextBox 11"/>
          <p:cNvSpPr txBox="1"/>
          <p:nvPr/>
        </p:nvSpPr>
        <p:spPr>
          <a:xfrm>
            <a:off x="2369396" y="2614503"/>
            <a:ext cx="4056832" cy="697344"/>
          </a:xfrm>
          <a:prstGeom prst="rect">
            <a:avLst/>
          </a:prstGeom>
        </p:spPr>
        <p:txBody>
          <a:bodyPr lIns="0" tIns="0" rIns="0" bIns="0" rtlCol="0" anchor="t">
            <a:spAutoFit/>
          </a:bodyPr>
          <a:lstStyle/>
          <a:p>
            <a:pPr algn="ctr">
              <a:lnSpc>
                <a:spcPts val="5663"/>
              </a:lnSpc>
            </a:pPr>
            <a:r>
              <a:rPr lang="en-US" sz="4045">
                <a:solidFill>
                  <a:srgbClr val="000000"/>
                </a:solidFill>
                <a:latin typeface="Bobby Jones"/>
                <a:ea typeface="Bobby Jones"/>
                <a:cs typeface="Bobby Jones"/>
                <a:sym typeface="Bobby Jones"/>
              </a:rPr>
              <a:t>Câu hỏi</a:t>
            </a:r>
          </a:p>
        </p:txBody>
      </p:sp>
      <p:grpSp>
        <p:nvGrpSpPr>
          <p:cNvPr id="12" name="Group 12"/>
          <p:cNvGrpSpPr/>
          <p:nvPr/>
        </p:nvGrpSpPr>
        <p:grpSpPr>
          <a:xfrm>
            <a:off x="9144000" y="3291808"/>
            <a:ext cx="7547625" cy="5470903"/>
            <a:chOff x="0" y="0"/>
            <a:chExt cx="1773390" cy="1285443"/>
          </a:xfrm>
        </p:grpSpPr>
        <p:sp>
          <p:nvSpPr>
            <p:cNvPr id="13" name="Freeform 13"/>
            <p:cNvSpPr/>
            <p:nvPr/>
          </p:nvSpPr>
          <p:spPr>
            <a:xfrm>
              <a:off x="0" y="0"/>
              <a:ext cx="1773390" cy="1285443"/>
            </a:xfrm>
            <a:custGeom>
              <a:avLst/>
              <a:gdLst/>
              <a:ahLst/>
              <a:cxnLst/>
              <a:rect l="l" t="t" r="r" b="b"/>
              <a:pathLst>
                <a:path w="1773390" h="1285443">
                  <a:moveTo>
                    <a:pt x="52313" y="0"/>
                  </a:moveTo>
                  <a:lnTo>
                    <a:pt x="1721077" y="0"/>
                  </a:lnTo>
                  <a:cubicBezTo>
                    <a:pt x="1749968" y="0"/>
                    <a:pt x="1773390" y="23421"/>
                    <a:pt x="1773390" y="52313"/>
                  </a:cubicBezTo>
                  <a:lnTo>
                    <a:pt x="1773390" y="1233130"/>
                  </a:lnTo>
                  <a:cubicBezTo>
                    <a:pt x="1773390" y="1262022"/>
                    <a:pt x="1749968" y="1285443"/>
                    <a:pt x="1721077" y="1285443"/>
                  </a:cubicBezTo>
                  <a:lnTo>
                    <a:pt x="52313" y="1285443"/>
                  </a:lnTo>
                  <a:cubicBezTo>
                    <a:pt x="23421" y="1285443"/>
                    <a:pt x="0" y="1262022"/>
                    <a:pt x="0" y="1233130"/>
                  </a:cubicBezTo>
                  <a:lnTo>
                    <a:pt x="0" y="52313"/>
                  </a:lnTo>
                  <a:cubicBezTo>
                    <a:pt x="0" y="23421"/>
                    <a:pt x="23421" y="0"/>
                    <a:pt x="52313" y="0"/>
                  </a:cubicBezTo>
                  <a:close/>
                </a:path>
              </a:pathLst>
            </a:custGeom>
            <a:solidFill>
              <a:srgbClr val="FFFFFF"/>
            </a:solidFill>
            <a:ln w="38100" cap="rnd">
              <a:solidFill>
                <a:srgbClr val="000000"/>
              </a:solidFill>
              <a:prstDash val="lgDash"/>
              <a:round/>
            </a:ln>
          </p:spPr>
          <p:txBody>
            <a:bodyPr/>
            <a:lstStyle/>
            <a:p>
              <a:endParaRPr lang="en-US"/>
            </a:p>
          </p:txBody>
        </p:sp>
        <p:sp>
          <p:nvSpPr>
            <p:cNvPr id="14" name="TextBox 14"/>
            <p:cNvSpPr txBox="1"/>
            <p:nvPr/>
          </p:nvSpPr>
          <p:spPr>
            <a:xfrm>
              <a:off x="0" y="-57150"/>
              <a:ext cx="1773390" cy="1342593"/>
            </a:xfrm>
            <a:prstGeom prst="rect">
              <a:avLst/>
            </a:prstGeom>
          </p:spPr>
          <p:txBody>
            <a:bodyPr lIns="56943" tIns="56943" rIns="56943" bIns="56943" rtlCol="0" anchor="ctr"/>
            <a:lstStyle/>
            <a:p>
              <a:pPr algn="ctr">
                <a:lnSpc>
                  <a:spcPts val="3639"/>
                </a:lnSpc>
              </a:pPr>
              <a:endParaRPr/>
            </a:p>
          </p:txBody>
        </p:sp>
      </p:grpSp>
      <p:grpSp>
        <p:nvGrpSpPr>
          <p:cNvPr id="15" name="Group 15"/>
          <p:cNvGrpSpPr/>
          <p:nvPr/>
        </p:nvGrpSpPr>
        <p:grpSpPr>
          <a:xfrm>
            <a:off x="10139447" y="2528960"/>
            <a:ext cx="5556731" cy="954155"/>
            <a:chOff x="0" y="0"/>
            <a:chExt cx="1305609" cy="224188"/>
          </a:xfrm>
        </p:grpSpPr>
        <p:sp>
          <p:nvSpPr>
            <p:cNvPr id="16" name="Freeform 16"/>
            <p:cNvSpPr/>
            <p:nvPr/>
          </p:nvSpPr>
          <p:spPr>
            <a:xfrm>
              <a:off x="0" y="0"/>
              <a:ext cx="1305609" cy="224188"/>
            </a:xfrm>
            <a:custGeom>
              <a:avLst/>
              <a:gdLst/>
              <a:ahLst/>
              <a:cxnLst/>
              <a:rect l="l" t="t" r="r" b="b"/>
              <a:pathLst>
                <a:path w="1305609" h="224188">
                  <a:moveTo>
                    <a:pt x="71056" y="0"/>
                  </a:moveTo>
                  <a:lnTo>
                    <a:pt x="1234554" y="0"/>
                  </a:lnTo>
                  <a:cubicBezTo>
                    <a:pt x="1273797" y="0"/>
                    <a:pt x="1305609" y="31813"/>
                    <a:pt x="1305609" y="71056"/>
                  </a:cubicBezTo>
                  <a:lnTo>
                    <a:pt x="1305609" y="153132"/>
                  </a:lnTo>
                  <a:cubicBezTo>
                    <a:pt x="1305609" y="192375"/>
                    <a:pt x="1273797" y="224188"/>
                    <a:pt x="1234554" y="224188"/>
                  </a:cubicBezTo>
                  <a:lnTo>
                    <a:pt x="71056" y="224188"/>
                  </a:lnTo>
                  <a:cubicBezTo>
                    <a:pt x="52211" y="224188"/>
                    <a:pt x="34137" y="216702"/>
                    <a:pt x="20812" y="203376"/>
                  </a:cubicBezTo>
                  <a:cubicBezTo>
                    <a:pt x="7486" y="190051"/>
                    <a:pt x="0" y="171978"/>
                    <a:pt x="0" y="153132"/>
                  </a:cubicBezTo>
                  <a:lnTo>
                    <a:pt x="0" y="71056"/>
                  </a:lnTo>
                  <a:cubicBezTo>
                    <a:pt x="0" y="31813"/>
                    <a:pt x="31813" y="0"/>
                    <a:pt x="71056" y="0"/>
                  </a:cubicBezTo>
                  <a:close/>
                </a:path>
              </a:pathLst>
            </a:custGeom>
            <a:solidFill>
              <a:srgbClr val="C6C7C9"/>
            </a:solidFill>
          </p:spPr>
          <p:txBody>
            <a:bodyPr/>
            <a:lstStyle/>
            <a:p>
              <a:endParaRPr lang="en-US"/>
            </a:p>
          </p:txBody>
        </p:sp>
        <p:sp>
          <p:nvSpPr>
            <p:cNvPr id="17" name="TextBox 17"/>
            <p:cNvSpPr txBox="1"/>
            <p:nvPr/>
          </p:nvSpPr>
          <p:spPr>
            <a:xfrm>
              <a:off x="0" y="-38100"/>
              <a:ext cx="1305609" cy="262288"/>
            </a:xfrm>
            <a:prstGeom prst="rect">
              <a:avLst/>
            </a:prstGeom>
          </p:spPr>
          <p:txBody>
            <a:bodyPr lIns="56943" tIns="56943" rIns="56943" bIns="56943" rtlCol="0" anchor="ctr"/>
            <a:lstStyle/>
            <a:p>
              <a:pPr algn="ctr">
                <a:lnSpc>
                  <a:spcPts val="2659"/>
                </a:lnSpc>
              </a:pPr>
              <a:endParaRPr/>
            </a:p>
          </p:txBody>
        </p:sp>
      </p:grpSp>
      <p:sp>
        <p:nvSpPr>
          <p:cNvPr id="18" name="TextBox 18"/>
          <p:cNvSpPr txBox="1"/>
          <p:nvPr/>
        </p:nvSpPr>
        <p:spPr>
          <a:xfrm>
            <a:off x="9716487" y="4302666"/>
            <a:ext cx="6667553" cy="840834"/>
          </a:xfrm>
          <a:prstGeom prst="rect">
            <a:avLst/>
          </a:prstGeom>
        </p:spPr>
        <p:txBody>
          <a:bodyPr lIns="0" tIns="0" rIns="0" bIns="0" rtlCol="0" anchor="t">
            <a:spAutoFit/>
          </a:bodyPr>
          <a:lstStyle/>
          <a:p>
            <a:pPr algn="ctr">
              <a:lnSpc>
                <a:spcPts val="3310"/>
              </a:lnSpc>
            </a:pPr>
            <a:r>
              <a:rPr lang="en-US" sz="2713">
                <a:solidFill>
                  <a:srgbClr val="000000"/>
                </a:solidFill>
                <a:latin typeface="Alegreya"/>
                <a:ea typeface="Alegreya"/>
                <a:cs typeface="Alegreya"/>
                <a:sym typeface="Alegreya"/>
              </a:rPr>
              <a:t>Chọn chỉ số có độ tương quan ấn tượng</a:t>
            </a:r>
          </a:p>
          <a:p>
            <a:pPr algn="ctr">
              <a:lnSpc>
                <a:spcPts val="3310"/>
              </a:lnSpc>
            </a:pPr>
            <a:endParaRPr lang="en-US" sz="2713">
              <a:solidFill>
                <a:srgbClr val="000000"/>
              </a:solidFill>
              <a:latin typeface="Alegreya"/>
              <a:ea typeface="Alegreya"/>
              <a:cs typeface="Alegreya"/>
              <a:sym typeface="Alegreya"/>
            </a:endParaRPr>
          </a:p>
        </p:txBody>
      </p:sp>
      <p:sp>
        <p:nvSpPr>
          <p:cNvPr id="19" name="TextBox 19"/>
          <p:cNvSpPr txBox="1"/>
          <p:nvPr/>
        </p:nvSpPr>
        <p:spPr>
          <a:xfrm>
            <a:off x="10889397" y="2631013"/>
            <a:ext cx="4056832" cy="664324"/>
          </a:xfrm>
          <a:prstGeom prst="rect">
            <a:avLst/>
          </a:prstGeom>
        </p:spPr>
        <p:txBody>
          <a:bodyPr lIns="0" tIns="0" rIns="0" bIns="0" rtlCol="0" anchor="t">
            <a:spAutoFit/>
          </a:bodyPr>
          <a:lstStyle/>
          <a:p>
            <a:pPr algn="ctr">
              <a:lnSpc>
                <a:spcPts val="5383"/>
              </a:lnSpc>
            </a:pPr>
            <a:r>
              <a:rPr lang="en-US" sz="3845">
                <a:solidFill>
                  <a:srgbClr val="000000"/>
                </a:solidFill>
                <a:latin typeface="Bobby Jones"/>
                <a:ea typeface="Bobby Jones"/>
                <a:cs typeface="Bobby Jones"/>
                <a:sym typeface="Bobby Jones"/>
              </a:rPr>
              <a:t>ChỌN chỉ số y tế </a:t>
            </a:r>
          </a:p>
        </p:txBody>
      </p:sp>
      <p:sp>
        <p:nvSpPr>
          <p:cNvPr id="20" name="TextBox 20"/>
          <p:cNvSpPr txBox="1"/>
          <p:nvPr/>
        </p:nvSpPr>
        <p:spPr>
          <a:xfrm>
            <a:off x="10024071" y="4973431"/>
            <a:ext cx="6667553" cy="2098134"/>
          </a:xfrm>
          <a:prstGeom prst="rect">
            <a:avLst/>
          </a:prstGeom>
        </p:spPr>
        <p:txBody>
          <a:bodyPr lIns="0" tIns="0" rIns="0" bIns="0" rtlCol="0" anchor="t">
            <a:spAutoFit/>
          </a:bodyPr>
          <a:lstStyle/>
          <a:p>
            <a:pPr marL="585769" lvl="1" indent="-292884" algn="l">
              <a:lnSpc>
                <a:spcPts val="3310"/>
              </a:lnSpc>
              <a:buFont typeface="Arial"/>
              <a:buChar char="•"/>
            </a:pPr>
            <a:r>
              <a:rPr lang="en-US" sz="2713" b="1">
                <a:solidFill>
                  <a:srgbClr val="000000"/>
                </a:solidFill>
                <a:latin typeface="Alegreya Bold"/>
                <a:ea typeface="Alegreya Bold"/>
                <a:cs typeface="Alegreya Bold"/>
                <a:sym typeface="Alegreya Bold"/>
              </a:rPr>
              <a:t>Pregnancies</a:t>
            </a:r>
          </a:p>
          <a:p>
            <a:pPr marL="585769" lvl="1" indent="-292884" algn="l">
              <a:lnSpc>
                <a:spcPts val="3310"/>
              </a:lnSpc>
              <a:buFont typeface="Arial"/>
              <a:buChar char="•"/>
            </a:pPr>
            <a:r>
              <a:rPr lang="en-US" sz="2713" b="1">
                <a:solidFill>
                  <a:srgbClr val="000000"/>
                </a:solidFill>
                <a:latin typeface="Alegreya Bold"/>
                <a:ea typeface="Alegreya Bold"/>
                <a:cs typeface="Alegreya Bold"/>
                <a:sym typeface="Alegreya Bold"/>
              </a:rPr>
              <a:t> Glucose</a:t>
            </a:r>
          </a:p>
          <a:p>
            <a:pPr marL="585769" lvl="1" indent="-292884" algn="l">
              <a:lnSpc>
                <a:spcPts val="3310"/>
              </a:lnSpc>
              <a:buFont typeface="Arial"/>
              <a:buChar char="•"/>
            </a:pPr>
            <a:r>
              <a:rPr lang="en-US" sz="2713" b="1">
                <a:solidFill>
                  <a:srgbClr val="000000"/>
                </a:solidFill>
                <a:latin typeface="Alegreya Bold"/>
                <a:ea typeface="Alegreya Bold"/>
                <a:cs typeface="Alegreya Bold"/>
                <a:sym typeface="Alegreya Bold"/>
              </a:rPr>
              <a:t>Insulin</a:t>
            </a:r>
          </a:p>
          <a:p>
            <a:pPr marL="585769" lvl="1" indent="-292884" algn="l">
              <a:lnSpc>
                <a:spcPts val="3310"/>
              </a:lnSpc>
              <a:buFont typeface="Arial"/>
              <a:buChar char="•"/>
            </a:pPr>
            <a:r>
              <a:rPr lang="en-US" sz="2713" b="1">
                <a:solidFill>
                  <a:srgbClr val="000000"/>
                </a:solidFill>
                <a:latin typeface="Alegreya Bold"/>
                <a:ea typeface="Alegreya Bold"/>
                <a:cs typeface="Alegreya Bold"/>
                <a:sym typeface="Alegreya Bold"/>
              </a:rPr>
              <a:t>BMI</a:t>
            </a:r>
          </a:p>
          <a:p>
            <a:pPr algn="l">
              <a:lnSpc>
                <a:spcPts val="3310"/>
              </a:lnSpc>
            </a:pPr>
            <a:endParaRPr lang="en-US" sz="2713" b="1">
              <a:solidFill>
                <a:srgbClr val="000000"/>
              </a:solidFill>
              <a:latin typeface="Alegreya Bold"/>
              <a:ea typeface="Alegreya Bold"/>
              <a:cs typeface="Alegreya Bold"/>
              <a:sym typeface="Alegreya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2018</Words>
  <Application>Microsoft Office PowerPoint</Application>
  <PresentationFormat>Custom</PresentationFormat>
  <Paragraphs>171</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Bobby Jones</vt:lpstr>
      <vt:lpstr>Alegreya Bold</vt:lpstr>
      <vt:lpstr>Alegreya</vt:lpstr>
      <vt:lpstr>Arial Unicode</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Us</dc:title>
  <cp:lastModifiedBy>Khang Khang</cp:lastModifiedBy>
  <cp:revision>1</cp:revision>
  <dcterms:created xsi:type="dcterms:W3CDTF">2006-08-16T00:00:00Z</dcterms:created>
  <dcterms:modified xsi:type="dcterms:W3CDTF">2025-09-25T13:06:42Z</dcterms:modified>
  <dc:identifier>DAGz-B71XWg</dc:identifier>
</cp:coreProperties>
</file>

<file path=docProps/thumbnail.jpeg>
</file>